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5" r:id="rId13"/>
    <p:sldId id="287" r:id="rId14"/>
    <p:sldId id="274" r:id="rId15"/>
    <p:sldId id="303" r:id="rId16"/>
    <p:sldId id="304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F17C6"/>
    <a:srgbClr val="E2040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>
      <p:cViewPr varScale="1">
        <p:scale>
          <a:sx n="91" d="100"/>
          <a:sy n="91" d="100"/>
        </p:scale>
        <p:origin x="43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Trigonometry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3962399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The study of angles</a:t>
            </a:r>
            <a:endParaRPr lang="en-US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P.3.2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135188" y="-152400"/>
            <a:ext cx="11602245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Angle Measure Conversion</a:t>
            </a: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732212" y="5032652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solidFill>
                      <a:srgbClr val="00FF00"/>
                    </a:solidFill>
                    <a:latin typeface="KG Ten Thousand Reasons" panose="02000000000000000000" pitchFamily="2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FF00"/>
                                </a:solidFill>
                                <a:latin typeface="KG Ten Thousand Reasons" panose="02000000000000000000" pitchFamily="2" charset="0"/>
                              </a:rPr>
                              <m:t>180˚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00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12" y="5032652"/>
                <a:ext cx="3539484" cy="1063348"/>
              </a:xfrm>
              <a:prstGeom prst="rect">
                <a:avLst/>
              </a:prstGeom>
              <a:blipFill rotWithShape="0">
                <a:blip r:embed="rId2"/>
                <a:stretch>
                  <a:fillRect t="-1724" b="-3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3732212" y="1447800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rgbClr val="00FF00"/>
                    </a:solidFill>
                    <a:latin typeface="KG Ten Thousand Reasons" panose="02000000000000000000" pitchFamily="2" charset="0"/>
                    <a:ea typeface="Cambria Math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FF00"/>
                                </a:solidFill>
                                <a:latin typeface="KG Ten Thousand Reasons" panose="02000000000000000000" pitchFamily="2" charset="0"/>
                              </a:rPr>
                              <m:t>180˚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00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12" y="1447800"/>
                <a:ext cx="3539484" cy="1063348"/>
              </a:xfrm>
              <a:prstGeom prst="rect">
                <a:avLst/>
              </a:prstGeom>
              <a:blipFill rotWithShape="0">
                <a:blip r:embed="rId3"/>
                <a:stretch>
                  <a:fillRect t="-172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608012" y="3048000"/>
            <a:ext cx="3797254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Degrees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008812" y="3048000"/>
            <a:ext cx="3187654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Radians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38" name="Bent-Up Arrow 37"/>
          <p:cNvSpPr/>
          <p:nvPr/>
        </p:nvSpPr>
        <p:spPr>
          <a:xfrm flipV="1">
            <a:off x="6797034" y="1621542"/>
            <a:ext cx="1866900" cy="1807572"/>
          </a:xfrm>
          <a:prstGeom prst="bent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nt-Up Arrow 38"/>
          <p:cNvSpPr/>
          <p:nvPr/>
        </p:nvSpPr>
        <p:spPr>
          <a:xfrm rot="16200000" flipV="1">
            <a:off x="2430510" y="1458304"/>
            <a:ext cx="1866900" cy="1807572"/>
          </a:xfrm>
          <a:prstGeom prst="bent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nt-Up Arrow 39"/>
          <p:cNvSpPr/>
          <p:nvPr/>
        </p:nvSpPr>
        <p:spPr>
          <a:xfrm rot="5400000" flipV="1">
            <a:off x="6590968" y="4165965"/>
            <a:ext cx="1866900" cy="1807572"/>
          </a:xfrm>
          <a:prstGeom prst="bent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-Up Arrow 40"/>
          <p:cNvSpPr/>
          <p:nvPr/>
        </p:nvSpPr>
        <p:spPr>
          <a:xfrm rot="10800000" flipV="1">
            <a:off x="2233662" y="4012404"/>
            <a:ext cx="1866900" cy="1807572"/>
          </a:xfrm>
          <a:prstGeom prst="bent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2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27038"/>
            <a:ext cx="10287000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KG Ten Thousand Reasons" panose="02000000000000000000" pitchFamily="2" charset="0"/>
              </a:rPr>
              <a:t>The Six Trigonometric Functions III</a:t>
            </a:r>
            <a:endParaRPr lang="en-US" sz="44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886" y="3632084"/>
            <a:ext cx="874653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KG Ten Thousand Reasons" panose="02000000000000000000" pitchFamily="2" charset="0"/>
              </a:rPr>
              <a:t>  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4412" y="1931512"/>
            <a:ext cx="1897357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latin typeface="KG Ten Thousand Reasons" panose="02000000000000000000" pitchFamily="2" charset="0"/>
              </a:rPr>
              <a:t>sint</a:t>
            </a:r>
            <a:r>
              <a:rPr lang="en-US" sz="3200" dirty="0" smtClean="0">
                <a:latin typeface="KG Ten Thousand Reasons" panose="02000000000000000000" pitchFamily="2" charset="0"/>
              </a:rPr>
              <a:t> = y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95653" y="3185196"/>
            <a:ext cx="1821157" cy="4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cost =  x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73455" y="3952678"/>
                <a:ext cx="1821158" cy="877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latin typeface="KG Ten Thousand Reasons" panose="02000000000000000000" pitchFamily="2" charset="0"/>
                  </a:rPr>
                  <a:t>tant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32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455" y="3952678"/>
                <a:ext cx="1821158" cy="877869"/>
              </a:xfrm>
              <a:prstGeom prst="rect">
                <a:avLst/>
              </a:prstGeom>
              <a:blipFill rotWithShape="0">
                <a:blip r:embed="rId2"/>
                <a:stretch>
                  <a:fillRect l="-13378" t="-1389" b="-17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089174" y="1600200"/>
                <a:ext cx="2339238" cy="102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latin typeface="KG Ten Thousand Reasons" panose="02000000000000000000" pitchFamily="2" charset="0"/>
                  </a:rPr>
                  <a:t>csct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</a:t>
                </a:r>
                <a:endParaRPr lang="en-US" sz="32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74" y="1600200"/>
                <a:ext cx="2339238" cy="1020600"/>
              </a:xfrm>
              <a:prstGeom prst="rect">
                <a:avLst/>
              </a:prstGeom>
              <a:blipFill rotWithShape="0">
                <a:blip r:embed="rId3"/>
                <a:stretch>
                  <a:fillRect l="-10417" t="-2994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89173" y="2792710"/>
                <a:ext cx="1882039" cy="853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>
                    <a:latin typeface="KG Ten Thousand Reasons" panose="02000000000000000000" pitchFamily="2" charset="0"/>
                  </a:rPr>
                  <a:t>sect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</a:t>
                </a:r>
                <a:endParaRPr lang="en-US" sz="32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73" y="2792710"/>
                <a:ext cx="1882039" cy="853247"/>
              </a:xfrm>
              <a:prstGeom prst="rect">
                <a:avLst/>
              </a:prstGeom>
              <a:blipFill rotWithShape="0">
                <a:blip r:embed="rId4"/>
                <a:stretch>
                  <a:fillRect l="-12945" t="-2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89173" y="4040992"/>
                <a:ext cx="1954219" cy="949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err="1" smtClean="0">
                    <a:latin typeface="KG Ten Thousand Reasons" panose="02000000000000000000" pitchFamily="2" charset="0"/>
                  </a:rPr>
                  <a:t>cott</a:t>
                </a:r>
                <a:r>
                  <a:rPr lang="en-US" sz="3200" dirty="0" smtClean="0"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KG Ten Thousand Reasons" panose="02000000000000000000" pitchFamily="2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</a:t>
                </a:r>
                <a:endParaRPr lang="en-US" sz="3200" dirty="0"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73" y="4040992"/>
                <a:ext cx="1954219" cy="949875"/>
              </a:xfrm>
              <a:prstGeom prst="rect">
                <a:avLst/>
              </a:prstGeom>
              <a:blipFill rotWithShape="0">
                <a:blip r:embed="rId5"/>
                <a:stretch>
                  <a:fillRect l="-12461" t="-256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035879" y="2159267"/>
            <a:ext cx="2945633" cy="2945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7012" y="3632084"/>
            <a:ext cx="4724400" cy="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3012" y="1612784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1199776" y="2188480"/>
            <a:ext cx="2778871" cy="2862632"/>
          </a:xfrm>
          <a:prstGeom prst="arc">
            <a:avLst>
              <a:gd name="adj1" fmla="val 18292640"/>
              <a:gd name="adj2" fmla="val 3965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85784" y="2438400"/>
            <a:ext cx="48800" cy="45719"/>
          </a:xfrm>
          <a:prstGeom prst="ellipse">
            <a:avLst/>
          </a:prstGeom>
          <a:ln w="762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54247" y="3594618"/>
            <a:ext cx="48800" cy="45719"/>
          </a:xfrm>
          <a:prstGeom prst="ellipse">
            <a:avLst/>
          </a:prstGeom>
          <a:ln w="762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42544" y="3128448"/>
            <a:ext cx="11493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(1 , 0) 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19095" y="2066525"/>
            <a:ext cx="11493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KG Ten Thousand Reasons" panose="02000000000000000000" pitchFamily="2" charset="0"/>
              </a:rPr>
              <a:t>(x , y) 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7019" y="2660962"/>
            <a:ext cx="11493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KG Ten Thousand Reasons" panose="02000000000000000000" pitchFamily="2" charset="0"/>
              </a:rPr>
              <a:t>t</a:t>
            </a:r>
            <a:r>
              <a:rPr lang="en-US" sz="3200" dirty="0" smtClean="0">
                <a:latin typeface="KG Ten Thousand Reasons" panose="02000000000000000000" pitchFamily="2" charset="0"/>
              </a:rPr>
              <a:t>   </a:t>
            </a:r>
            <a:endParaRPr lang="en-US" sz="32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3" grpId="0"/>
      <p:bldP spid="44" grpId="0"/>
      <p:bldP spid="45" grpId="0"/>
      <p:bldP spid="24" grpId="0" animBg="1"/>
      <p:bldP spid="6" grpId="0" animBg="1"/>
      <p:bldP spid="26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305259"/>
                  </p:ext>
                </p:extLst>
              </p:nvPr>
            </p:nvGraphicFramePr>
            <p:xfrm>
              <a:off x="379412" y="838200"/>
              <a:ext cx="11201400" cy="5425186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234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03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82715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0˚, 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30˚,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45˚,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4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60˚,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90˚,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dirty="0" smtClean="0">
                                      <a:solidFill>
                                        <a:schemeClr val="tx1"/>
                                      </a:solidFill>
                                      <a:latin typeface="KG Ten Thousand Reasons" panose="02000000000000000000" pitchFamily="2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91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sinA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1 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2 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1 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dirty="0" smtClean="0">
                                            <a:solidFill>
                                              <a:schemeClr val="tx1"/>
                                            </a:solidFill>
                                            <a:latin typeface="KG Ten Thousand Reasons" panose="02000000000000000000" pitchFamily="2" charset="0"/>
                                          </a:rPr>
                                          <m:t>2 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dirty="0" smtClean="0">
                                            <a:solidFill>
                                              <a:schemeClr val="tx1"/>
                                            </a:solidFill>
                                            <a:latin typeface="KG Ten Thousand Reasons" panose="02000000000000000000" pitchFamily="2" charset="0"/>
                                          </a:rPr>
                                          <m:t>3 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2 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91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cosA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dirty="0" smtClean="0">
                                            <a:solidFill>
                                              <a:schemeClr val="tx1"/>
                                            </a:solidFill>
                                            <a:latin typeface="KG Ten Thousand Reasons" panose="02000000000000000000" pitchFamily="2" charset="0"/>
                                          </a:rPr>
                                          <m:t>3 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2 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1 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dirty="0" smtClean="0">
                                            <a:solidFill>
                                              <a:schemeClr val="tx1"/>
                                            </a:solidFill>
                                            <a:latin typeface="KG Ten Thousand Reasons" panose="02000000000000000000" pitchFamily="2" charset="0"/>
                                          </a:rPr>
                                          <m:t>2 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1 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2 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91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tanA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1 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dirty="0" smtClean="0">
                                            <a:solidFill>
                                              <a:schemeClr val="tx1"/>
                                            </a:solidFill>
                                            <a:latin typeface="KG Ten Thousand Reasons" panose="02000000000000000000" pitchFamily="2" charset="0"/>
                                          </a:rPr>
                                          <m:t>3 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600" dirty="0" smtClean="0">
                                        <a:solidFill>
                                          <a:schemeClr val="tx1"/>
                                        </a:solidFill>
                                        <a:latin typeface="KG Ten Thousand Reasons" panose="02000000000000000000" pitchFamily="2" charset="0"/>
                                      </a:rPr>
                                      <m:t>3 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Undefined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305259"/>
                  </p:ext>
                </p:extLst>
              </p:nvPr>
            </p:nvGraphicFramePr>
            <p:xfrm>
              <a:off x="379412" y="838200"/>
              <a:ext cx="11201400" cy="5425186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23484"/>
                    <a:gridCol w="1910316"/>
                    <a:gridCol w="1866900"/>
                    <a:gridCol w="1866900"/>
                    <a:gridCol w="1866900"/>
                    <a:gridCol w="1866900"/>
                  </a:tblGrid>
                  <a:tr h="95605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˚, 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654" t="-637" r="-300980" b="-475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654" t="-637" r="-200980" b="-475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349" t="-637" r="-100326" b="-475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980" t="-637" r="-654" b="-475159"/>
                          </a:stretch>
                        </a:blipFill>
                      </a:tcPr>
                    </a:tc>
                  </a:tr>
                  <a:tr h="148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sinA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654" t="-64490" r="-300980" b="-20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654" t="-64490" r="-200980" b="-20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349" t="-64490" r="-100326" b="-20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8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cosA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654" t="-165164" r="-300980" b="-105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654" t="-165164" r="-200980" b="-105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349" t="-165164" r="-100326" b="-105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8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00FF00"/>
                              </a:solidFill>
                              <a:latin typeface="KG Ten Thousand Reasons" panose="02000000000000000000" pitchFamily="2" charset="0"/>
                            </a:rPr>
                            <a:t>tanA</a:t>
                          </a:r>
                          <a:endParaRPr lang="en-US" sz="36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0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654" t="-264082" r="-300980" b="-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1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349" t="-264082" r="-100326" b="-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KG Ten Thousand Reasons" panose="02000000000000000000" pitchFamily="2" charset="0"/>
                            </a:rPr>
                            <a:t>Undefined</a:t>
                          </a:r>
                          <a:endParaRPr lang="en-US" sz="3600" dirty="0">
                            <a:solidFill>
                              <a:schemeClr val="tx1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30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505590"/>
                  </p:ext>
                </p:extLst>
              </p:nvPr>
            </p:nvGraphicFramePr>
            <p:xfrm>
              <a:off x="1141412" y="266984"/>
              <a:ext cx="9448800" cy="635683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9838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40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50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629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24712">
                    <a:tc>
                      <a:txBody>
                        <a:bodyPr/>
                        <a:lstStyle/>
                        <a:p>
                          <a:r>
                            <a:rPr lang="en-US" sz="48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8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 in…</a:t>
                          </a:r>
                          <a:endParaRPr lang="en-US" sz="4800" dirty="0">
                            <a:solidFill>
                              <a:srgbClr val="FFC0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QIV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sin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</a:t>
                          </a:r>
                          <a:r>
                            <a:rPr lang="en-US" sz="4000" baseline="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csc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 sec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28521">
                    <a:tc>
                      <a:txBody>
                        <a:bodyPr/>
                        <a:lstStyle/>
                        <a:p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tan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4000" dirty="0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KG Ten Thousand Reasons" panose="02000000000000000000" pitchFamily="2" charset="0"/>
                            </a:rPr>
                            <a:t> and cot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4000" dirty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505590"/>
                  </p:ext>
                </p:extLst>
              </p:nvPr>
            </p:nvGraphicFramePr>
            <p:xfrm>
              <a:off x="1141412" y="266984"/>
              <a:ext cx="9448800" cy="635683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983832"/>
                    <a:gridCol w="1634003"/>
                    <a:gridCol w="1705047"/>
                    <a:gridCol w="1562959"/>
                    <a:gridCol w="1562959"/>
                  </a:tblGrid>
                  <a:tr h="824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14815" r="-216939" b="-7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QIII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solidFill>
                                <a:srgbClr val="FFC000"/>
                              </a:solidFill>
                              <a:latin typeface="KG Ten Thousand Reasons" panose="02000000000000000000" pitchFamily="2" charset="0"/>
                            </a:rPr>
                            <a:t>QIV</a:t>
                          </a:r>
                          <a:endParaRPr lang="en-US" sz="4400" dirty="0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51155" r="-216939" b="-2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151155" r="-216939" b="-1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844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251155" r="-216939" b="-4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+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500" dirty="0" smtClean="0">
                              <a:solidFill>
                                <a:srgbClr val="FFFF00"/>
                              </a:solidFill>
                              <a:latin typeface="KG Ten Thousand Reasons" panose="02000000000000000000" pitchFamily="2" charset="0"/>
                            </a:rPr>
                            <a:t>-</a:t>
                          </a:r>
                          <a:endParaRPr lang="en-US" sz="11500" dirty="0">
                            <a:solidFill>
                              <a:srgbClr val="FFFF00"/>
                            </a:solidFill>
                            <a:latin typeface="KG Ten Thousand Reasons" panose="020000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TextBox 35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pic>
        <p:nvPicPr>
          <p:cNvPr id="4" name="Picture 2" descr="http://images.sampletemplates.com/wp-content/uploads/2015/02/Blank-unit-circle-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37" y="-938662"/>
            <a:ext cx="7095075" cy="80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P.3.3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30187" y="0"/>
            <a:ext cx="7162800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Even and Odd Functions</a:t>
            </a: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678642" y="1066800"/>
                <a:ext cx="7696200" cy="1469643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Even Functions: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42" y="1066800"/>
                <a:ext cx="7696200" cy="1469643"/>
              </a:xfrm>
              <a:prstGeom prst="rect">
                <a:avLst/>
              </a:prstGeom>
              <a:blipFill rotWithShape="0">
                <a:blip r:embed="rId2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646111" y="3429000"/>
                <a:ext cx="7848600" cy="1469643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Odd Functions: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3429000"/>
                <a:ext cx="7848600" cy="14696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89012" y="2209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Even: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/>
              <a:t>when opposite values are used for the </a:t>
            </a:r>
            <a:r>
              <a:rPr lang="en-US" sz="3200" b="1" dirty="0" smtClean="0">
                <a:solidFill>
                  <a:srgbClr val="FF9999"/>
                </a:solidFill>
              </a:rPr>
              <a:t>input</a:t>
            </a:r>
            <a:r>
              <a:rPr lang="en-US" sz="3200" b="1" dirty="0" smtClean="0"/>
              <a:t>, the </a:t>
            </a:r>
            <a:r>
              <a:rPr lang="en-US" sz="3200" b="1" dirty="0" smtClean="0">
                <a:solidFill>
                  <a:srgbClr val="FF9999"/>
                </a:solidFill>
              </a:rPr>
              <a:t>output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/>
              <a:t>values will be equivalent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61" y="4713982"/>
            <a:ext cx="857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Odd: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/>
              <a:t>when opposite values are used for the </a:t>
            </a:r>
            <a:r>
              <a:rPr lang="en-US" sz="3200" b="1" dirty="0" smtClean="0">
                <a:solidFill>
                  <a:srgbClr val="FF9999"/>
                </a:solidFill>
              </a:rPr>
              <a:t>input</a:t>
            </a:r>
            <a:r>
              <a:rPr lang="en-US" sz="3200" b="1" dirty="0" smtClean="0"/>
              <a:t>, the </a:t>
            </a:r>
            <a:r>
              <a:rPr lang="en-US" sz="3200" b="1" dirty="0" smtClean="0">
                <a:solidFill>
                  <a:srgbClr val="FF9999"/>
                </a:solidFill>
              </a:rPr>
              <a:t>output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/>
              <a:t>values will be opposite values</a:t>
            </a:r>
          </a:p>
        </p:txBody>
      </p:sp>
    </p:spTree>
    <p:extLst>
      <p:ext uri="{BB962C8B-B14F-4D97-AF65-F5344CB8AC3E}">
        <p14:creationId xmlns:p14="http://schemas.microsoft.com/office/powerpoint/2010/main" val="246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741612" y="2479384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7012" y="4800600"/>
            <a:ext cx="5306277" cy="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9189" y="4626321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139" y="2088162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1612" y="4800600"/>
            <a:ext cx="2362200" cy="0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1611" y="2971800"/>
            <a:ext cx="1447801" cy="1828800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12534" y="4371473"/>
                <a:ext cx="1210268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= 60˚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534" y="4371473"/>
                <a:ext cx="1210268" cy="443198"/>
              </a:xfrm>
              <a:prstGeom prst="rect">
                <a:avLst/>
              </a:prstGeom>
              <a:blipFill rotWithShape="0">
                <a:blip r:embed="rId2"/>
                <a:stretch>
                  <a:fillRect t="-32877" r="-19192" b="-6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12553" y="331638"/>
            <a:ext cx="5992839" cy="879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rgbClr val="FFFF00"/>
                </a:solidFill>
                <a:latin typeface="KG Ten Thousand Reasons" panose="02000000000000000000" pitchFamily="2" charset="0"/>
              </a:rPr>
              <a:t>Reference Angle:</a:t>
            </a:r>
            <a:endParaRPr lang="en-US" sz="4000" u="sng" dirty="0">
              <a:solidFill>
                <a:srgbClr val="FFFF00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/>
              <p:cNvSpPr txBox="1">
                <a:spLocks/>
              </p:cNvSpPr>
              <p:nvPr/>
            </p:nvSpPr>
            <p:spPr>
              <a:xfrm>
                <a:off x="4060119" y="960010"/>
                <a:ext cx="8128706" cy="2621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2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09448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732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199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343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7790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7238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6686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133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5581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895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The reference angle  for any angle </a:t>
                </a:r>
                <a:r>
                  <a:rPr kumimoji="0" lang="el-G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in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standard position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 is the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positive acute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angle between the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terminal side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 of </a:t>
                </a:r>
                <a:r>
                  <a:rPr kumimoji="0" lang="el-G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and the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x-axis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  <a:cs typeface="Times New Roman"/>
                  </a:rPr>
                  <a:t>.  Often denoted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l-GR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l-GR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119" y="960010"/>
                <a:ext cx="8128706" cy="2621390"/>
              </a:xfrm>
              <a:prstGeom prst="rect">
                <a:avLst/>
              </a:prstGeom>
              <a:blipFill rotWithShape="0">
                <a:blip r:embed="rId3"/>
                <a:stretch>
                  <a:fillRect l="-375" t="-1624" r="-1650" b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96223" y="3952547"/>
                <a:ext cx="1481496" cy="6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FFFF00"/>
                            </a:solidFill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KG Ten Thousand Reasons" panose="02000000000000000000" pitchFamily="2" charset="0"/>
                  </a:rPr>
                  <a:t>= 60˚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23" y="3952547"/>
                <a:ext cx="1481496" cy="673774"/>
              </a:xfrm>
              <a:prstGeom prst="rect">
                <a:avLst/>
              </a:prstGeom>
              <a:blipFill rotWithShape="0">
                <a:blip r:embed="rId4"/>
                <a:stretch>
                  <a:fillRect t="-8108" r="-11111" b="-3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904012" y="3083217"/>
            <a:ext cx="1828718" cy="1710578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92144" y="3886490"/>
                <a:ext cx="1253548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= 135˚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44" y="3886490"/>
                <a:ext cx="1253548" cy="443198"/>
              </a:xfrm>
              <a:prstGeom prst="rect">
                <a:avLst/>
              </a:prstGeom>
              <a:blipFill rotWithShape="0">
                <a:blip r:embed="rId5"/>
                <a:stretch>
                  <a:fillRect t="-34722" r="-18932" b="-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65250" y="4109976"/>
                <a:ext cx="1431802" cy="6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FFFF00"/>
                            </a:solidFill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KG Ten Thousand Reasons" panose="02000000000000000000" pitchFamily="2" charset="0"/>
                  </a:rPr>
                  <a:t>= 45˚</a:t>
                </a:r>
                <a:endParaRPr lang="en-US" sz="3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0" y="4109976"/>
                <a:ext cx="1431802" cy="673774"/>
              </a:xfrm>
              <a:prstGeom prst="rect">
                <a:avLst/>
              </a:prstGeom>
              <a:blipFill rotWithShape="0">
                <a:blip r:embed="rId6"/>
                <a:stretch>
                  <a:fillRect t="-8108" r="-11966" b="-3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695705" y="4800599"/>
            <a:ext cx="2054487" cy="1614454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8838" y="3822321"/>
                <a:ext cx="1407437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= 240˚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38" y="3822321"/>
                <a:ext cx="1407437" cy="443198"/>
              </a:xfrm>
              <a:prstGeom prst="rect">
                <a:avLst/>
              </a:prstGeom>
              <a:blipFill rotWithShape="0">
                <a:blip r:embed="rId7"/>
                <a:stretch>
                  <a:fillRect t="-32877" r="-16450" b="-6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41452" y="4974878"/>
                <a:ext cx="1481496" cy="6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FFFF00"/>
                            </a:solidFill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KG Ten Thousand Reasons" panose="02000000000000000000" pitchFamily="2" charset="0"/>
                  </a:rPr>
                  <a:t>= 60˚</a:t>
                </a:r>
                <a:endParaRPr lang="en-US" sz="3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52" y="4974878"/>
                <a:ext cx="1481496" cy="673774"/>
              </a:xfrm>
              <a:prstGeom prst="rect">
                <a:avLst/>
              </a:prstGeom>
              <a:blipFill rotWithShape="0">
                <a:blip r:embed="rId8"/>
                <a:stretch>
                  <a:fillRect t="-8108" r="-11111" b="-3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2750192" y="4812166"/>
            <a:ext cx="2142260" cy="1207634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66354" y="4355620"/>
                <a:ext cx="1421864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200" dirty="0" smtClean="0">
                    <a:latin typeface="KG Ten Thousand Reasons" panose="02000000000000000000" pitchFamily="2" charset="0"/>
                  </a:rPr>
                  <a:t> = 330˚</a:t>
                </a:r>
                <a:endParaRPr lang="en-US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54" y="4355620"/>
                <a:ext cx="1421864" cy="443198"/>
              </a:xfrm>
              <a:prstGeom prst="rect">
                <a:avLst/>
              </a:prstGeom>
              <a:blipFill rotWithShape="0">
                <a:blip r:embed="rId9"/>
                <a:stretch>
                  <a:fillRect t="-34722" r="-16309" b="-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363064" y="4974878"/>
                <a:ext cx="1481496" cy="6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FFFF00"/>
                            </a:solidFill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KG Ten Thousand Reasons" panose="02000000000000000000" pitchFamily="2" charset="0"/>
                  </a:rPr>
                  <a:t>= 30˚</a:t>
                </a:r>
                <a:endParaRPr lang="en-US" sz="3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64" y="4974878"/>
                <a:ext cx="1481496" cy="673774"/>
              </a:xfrm>
              <a:prstGeom prst="rect">
                <a:avLst/>
              </a:prstGeom>
              <a:blipFill rotWithShape="0">
                <a:blip r:embed="rId10"/>
                <a:stretch>
                  <a:fillRect t="-8108" r="-11111" b="-3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303212" y="4800401"/>
            <a:ext cx="2438400" cy="199"/>
          </a:xfrm>
          <a:prstGeom prst="straightConnector1">
            <a:avLst/>
          </a:prstGeom>
          <a:ln w="38100">
            <a:solidFill>
              <a:srgbClr val="00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11" grpId="0"/>
      <p:bldP spid="11" grpId="1"/>
      <p:bldP spid="32" grpId="0"/>
      <p:bldP spid="32" grpId="1"/>
      <p:bldP spid="33" grpId="0"/>
      <p:bldP spid="33" grpId="1"/>
      <p:bldP spid="36" grpId="0"/>
      <p:bldP spid="36" grpId="1"/>
      <p:bldP spid="49" grpId="0"/>
      <p:bldP spid="49" grpId="1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298172" y="934725"/>
            <a:ext cx="0" cy="403860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0" y="2954025"/>
            <a:ext cx="5306277" cy="0"/>
          </a:xfrm>
          <a:prstGeom prst="straightConnector1">
            <a:avLst/>
          </a:prstGeom>
          <a:ln w="28575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548" y="2667000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x-axis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412" y="490960"/>
            <a:ext cx="1074823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  <a:latin typeface="KG Ten Thousand Reasons" panose="02000000000000000000" pitchFamily="2" charset="0"/>
              </a:rPr>
              <a:t>y-axis</a:t>
            </a:r>
            <a:endParaRPr lang="en-US" dirty="0">
              <a:solidFill>
                <a:srgbClr val="FF6600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33109" y="69178"/>
            <a:ext cx="8457248" cy="146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8895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G Ten Thousand Reasons" panose="02000000000000000000" pitchFamily="2" charset="0"/>
              </a:rPr>
              <a:t>Reference Angle Rules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G Ten Thousand Reasons" panose="02000000000000000000" pitchFamily="2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G Ten Thousand Reasons" panose="02000000000000000000" pitchFamily="2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G Ten Thousand Reasons" panose="02000000000000000000" pitchFamily="2" charset="0"/>
              </a:rPr>
              <a:t>(for angles between 0˚ and 360˚):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/>
              <p:cNvSpPr txBox="1">
                <a:spLocks/>
              </p:cNvSpPr>
              <p:nvPr/>
            </p:nvSpPr>
            <p:spPr>
              <a:xfrm>
                <a:off x="4746378" y="1380973"/>
                <a:ext cx="7315200" cy="381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2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09448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732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199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343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7790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7238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6686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133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5581" indent="0" algn="ctr" defTabSz="121889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666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895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If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is in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QI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l-G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l-GR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 =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KG Ten Thousand Reasons" panose="02000000000000000000" pitchFamily="2" charset="0"/>
                </a:endParaRPr>
              </a:p>
              <a:p>
                <a:pPr marL="0" marR="0" lvl="0" indent="0" algn="l" defTabSz="1218895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3200" dirty="0">
                    <a:solidFill>
                      <a:sysClr val="window" lastClr="FFFFFF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ysClr val="window" lastClr="FFFFFF"/>
                    </a:solidFill>
                    <a:latin typeface="KG Ten Thousand Reasons" panose="02000000000000000000" pitchFamily="2" charset="0"/>
                  </a:rPr>
                  <a:t> 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If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is in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QII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l-G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l-GR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=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180˚ -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KG Ten Thousand Reasons" panose="02000000000000000000" pitchFamily="2" charset="0"/>
                </a:endParaRPr>
              </a:p>
              <a:p>
                <a:pPr marL="0" marR="0" lvl="0" indent="0" algn="l" defTabSz="1218895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       If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is in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QIII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l-G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l-GR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=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- 180˚ </a:t>
                </a:r>
              </a:p>
              <a:p>
                <a:pPr marL="0" marR="0" lvl="0" indent="0" algn="l" defTabSz="1218895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           If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is in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QIV,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l-G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l-GR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/>
                            <a:cs typeface="Times New Roman"/>
                          </a:rPr>
                          <m:t>θ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=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KG Ten Thousand Reasons" panose="02000000000000000000" pitchFamily="2" charset="0"/>
                  </a:rPr>
                  <a:t>360˚ - </a:t>
                </a:r>
                <a:r>
                  <a:rPr kumimoji="0" lang="el-G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θ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KG Ten Thousand Reasons" panose="02000000000000000000" pitchFamily="2" charset="0"/>
                </a:endParaRPr>
              </a:p>
              <a:p>
                <a:pPr marL="0" marR="0" lvl="0" indent="0" algn="l" defTabSz="1218895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78" y="1380973"/>
                <a:ext cx="7315200" cy="3810000"/>
              </a:xfrm>
              <a:prstGeom prst="rect">
                <a:avLst/>
              </a:prstGeom>
              <a:blipFill rotWithShape="0">
                <a:blip r:embed="rId2"/>
                <a:stretch>
                  <a:fillRect l="-2167" t="-288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79412" y="5154872"/>
            <a:ext cx="11682166" cy="1808614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Reference Angle Rules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: bigger than 360˚? </a:t>
            </a:r>
            <a:endParaRPr lang="en-US" sz="3200" dirty="0" smtClean="0">
              <a:solidFill>
                <a:prstClr val="white"/>
              </a:solidFill>
              <a:latin typeface="KG Ten Thousand Reasons" panose="02000000000000000000" pitchFamily="2" charset="0"/>
            </a:endParaRPr>
          </a:p>
          <a:p>
            <a:endParaRPr lang="en-US" sz="3200" dirty="0">
              <a:solidFill>
                <a:prstClr val="white"/>
              </a:solidFill>
              <a:latin typeface="KG Ten Thousand Reasons" panose="02000000000000000000" pitchFamily="2" charset="0"/>
            </a:endParaRPr>
          </a:p>
          <a:p>
            <a:r>
              <a:rPr lang="en-US" sz="3200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Just 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subtract 360˚ (you’ll be finding a </a:t>
            </a:r>
            <a:r>
              <a:rPr lang="en-US" sz="3200" dirty="0" err="1">
                <a:solidFill>
                  <a:srgbClr val="00FF00"/>
                </a:solidFill>
                <a:latin typeface="KG Ten Thousand Reasons" panose="02000000000000000000" pitchFamily="2" charset="0"/>
              </a:rPr>
              <a:t>coterminal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 angle)</a:t>
            </a:r>
          </a:p>
        </p:txBody>
      </p:sp>
    </p:spTree>
    <p:extLst>
      <p:ext uri="{BB962C8B-B14F-4D97-AF65-F5344CB8AC3E}">
        <p14:creationId xmlns:p14="http://schemas.microsoft.com/office/powerpoint/2010/main" val="692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0812" y="-152400"/>
            <a:ext cx="9751060" cy="3810000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u="sng" dirty="0">
                <a:solidFill>
                  <a:srgbClr val="00FF00"/>
                </a:solidFill>
                <a:latin typeface="KG Ten Thousand Reasons" panose="02000000000000000000" pitchFamily="2" charset="0"/>
              </a:rPr>
              <a:t>Reference Angle Theorem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: A trig function of </a:t>
            </a:r>
            <a:r>
              <a:rPr lang="en-US" sz="3200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an angle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 and its </a:t>
            </a:r>
            <a:r>
              <a:rPr lang="en-US" sz="3200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reference angle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 differ at most </a:t>
            </a:r>
            <a:r>
              <a:rPr lang="en-US" sz="3200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in sign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(depending on the quadrant it terminates in)</a:t>
            </a:r>
            <a:r>
              <a:rPr lang="en-US" sz="32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5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P.3.1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pic>
        <p:nvPicPr>
          <p:cNvPr id="4" name="Picture 2" descr="http://images.sampletemplates.com/wp-content/uploads/2015/02/Blank-unit-circle-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8662"/>
            <a:ext cx="7095075" cy="80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89004" y="603865"/>
            <a:ext cx="5099821" cy="442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8895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G Ten Thousand Reasons" panose="02000000000000000000" pitchFamily="2" charset="0"/>
              </a:rPr>
              <a:t>Reference Angle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G Ten Thousand Reasons" panose="02000000000000000000" pitchFamily="2" charset="0"/>
              </a:rPr>
              <a:t>:</a:t>
            </a:r>
          </a:p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ysClr val="window" lastClr="FFFFFF"/>
                </a:solidFill>
                <a:latin typeface="KG Ten Thousand Reasons" panose="02000000000000000000" pitchFamily="2" charset="0"/>
              </a:rPr>
              <a:t>Helps us figure out </a:t>
            </a:r>
            <a:r>
              <a:rPr lang="en-US" sz="40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any</a:t>
            </a:r>
            <a:r>
              <a:rPr lang="en-US" sz="4000" dirty="0" smtClean="0">
                <a:solidFill>
                  <a:sysClr val="window" lastClr="FFFFFF"/>
                </a:solidFill>
                <a:latin typeface="KG Ten Thousand Reasons" panose="02000000000000000000" pitchFamily="2" charset="0"/>
              </a:rPr>
              <a:t> trig function value </a:t>
            </a:r>
            <a:r>
              <a:rPr lang="en-US" sz="40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anywhere</a:t>
            </a:r>
            <a:r>
              <a:rPr lang="en-US" sz="4000" dirty="0" smtClean="0">
                <a:solidFill>
                  <a:sysClr val="window" lastClr="FFFFFF"/>
                </a:solidFill>
                <a:latin typeface="KG Ten Thousand Reasons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P.3.2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161" y="19465"/>
            <a:ext cx="9751060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9" u="sng" dirty="0">
                <a:solidFill>
                  <a:srgbClr val="FFFF00"/>
                </a:solidFill>
                <a:latin typeface="KG Ten Thousand Reasons" panose="02000000000000000000" pitchFamily="2" charset="0"/>
              </a:rPr>
              <a:t>Radians and Degrees: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276" y="1194383"/>
            <a:ext cx="11884104" cy="2539417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7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Much like the metric system and standard system of measurements.  They measure the same thing but differently.  One makes sense and the other doesn’t.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733800"/>
            <a:ext cx="11884104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What is the definition of a degree?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91954" y="5087979"/>
            <a:ext cx="11884104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What is the definition of a Radian?</a:t>
            </a:r>
          </a:p>
        </p:txBody>
      </p:sp>
    </p:spTree>
    <p:extLst>
      <p:ext uri="{BB962C8B-B14F-4D97-AF65-F5344CB8AC3E}">
        <p14:creationId xmlns:p14="http://schemas.microsoft.com/office/powerpoint/2010/main" val="22085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P.3.2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7388" y="-132851"/>
            <a:ext cx="11602245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What is the definition of a Radian?</a:t>
            </a:r>
          </a:p>
        </p:txBody>
      </p:sp>
      <p:sp>
        <p:nvSpPr>
          <p:cNvPr id="6" name="Oval 5"/>
          <p:cNvSpPr/>
          <p:nvPr/>
        </p:nvSpPr>
        <p:spPr>
          <a:xfrm>
            <a:off x="8475764" y="1526867"/>
            <a:ext cx="2945633" cy="2945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9890339" y="2977979"/>
            <a:ext cx="1523601" cy="217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0"/>
          </p:cNvCxnSpPr>
          <p:nvPr/>
        </p:nvCxnSpPr>
        <p:spPr>
          <a:xfrm flipV="1">
            <a:off x="9895644" y="1797512"/>
            <a:ext cx="916864" cy="12131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8635070" y="1545060"/>
            <a:ext cx="2778871" cy="2862632"/>
          </a:xfrm>
          <a:prstGeom prst="arc">
            <a:avLst>
              <a:gd name="adj1" fmla="val 18225627"/>
              <a:gd name="adj2" fmla="val 3965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3402" y="3050471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95951" y="1799982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13639" y="2542603"/>
            <a:ext cx="332142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399" dirty="0">
                <a:solidFill>
                  <a:srgbClr val="66FF33"/>
                </a:solidFill>
                <a:latin typeface="Times New Roman"/>
                <a:cs typeface="Times New Roman"/>
              </a:rPr>
              <a:t>θ</a:t>
            </a:r>
            <a:endParaRPr lang="en-US" sz="2399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674" y="1498180"/>
            <a:ext cx="2945633" cy="2945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endCxn id="17" idx="2"/>
          </p:cNvCxnSpPr>
          <p:nvPr/>
        </p:nvCxnSpPr>
        <p:spPr>
          <a:xfrm flipV="1">
            <a:off x="1821946" y="2949293"/>
            <a:ext cx="1523602" cy="217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7" idx="0"/>
          </p:cNvCxnSpPr>
          <p:nvPr/>
        </p:nvCxnSpPr>
        <p:spPr>
          <a:xfrm flipV="1">
            <a:off x="1824765" y="1785044"/>
            <a:ext cx="941738" cy="11859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66678" y="1516374"/>
            <a:ext cx="2778871" cy="2862632"/>
          </a:xfrm>
          <a:prstGeom prst="arc">
            <a:avLst>
              <a:gd name="adj1" fmla="val 18292640"/>
              <a:gd name="adj2" fmla="val 3965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311" y="3021785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3160" y="1701328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8548" y="2513917"/>
            <a:ext cx="332142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399" dirty="0">
                <a:solidFill>
                  <a:srgbClr val="66FF33"/>
                </a:solidFill>
                <a:latin typeface="Times New Roman"/>
                <a:cs typeface="Times New Roman"/>
              </a:rPr>
              <a:t>θ</a:t>
            </a:r>
            <a:endParaRPr lang="en-US" sz="2399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93342" y="4572166"/>
            <a:ext cx="6038396" cy="1063348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must be in radians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5824657" y="3409152"/>
                <a:ext cx="2742486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66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57" y="3409152"/>
                <a:ext cx="2742486" cy="1063348"/>
              </a:xfrm>
              <a:prstGeom prst="rect">
                <a:avLst/>
              </a:prstGeom>
              <a:blipFill rotWithShape="0">
                <a:blip r:embed="rId2"/>
                <a:stretch>
                  <a:fillRect t="-4000" b="-1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3173549" y="2024405"/>
                <a:ext cx="2742486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0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66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49" y="2024405"/>
                <a:ext cx="2742486" cy="1063348"/>
              </a:xfrm>
              <a:prstGeom prst="rect">
                <a:avLst/>
              </a:prstGeom>
              <a:blipFill rotWithShape="0">
                <a:blip r:embed="rId3"/>
                <a:stretch>
                  <a:fillRect t="-514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3797768" y="1117806"/>
                <a:ext cx="3072699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 smtClean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266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4266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𝑟𝑎𝑑𝑖𝑎𝑛</m:t>
                    </m:r>
                  </m:oMath>
                </a14:m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68" y="1117806"/>
                <a:ext cx="3072699" cy="1063348"/>
              </a:xfrm>
              <a:prstGeom prst="rect">
                <a:avLst/>
              </a:prstGeom>
              <a:blipFill rotWithShape="0">
                <a:blip r:embed="rId4"/>
                <a:stretch>
                  <a:fillRect l="-5357" t="-3429" b="-19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 flipV="1">
            <a:off x="5756730" y="4018471"/>
            <a:ext cx="1197120" cy="1063676"/>
          </a:xfrm>
          <a:custGeom>
            <a:avLst/>
            <a:gdLst>
              <a:gd name="connsiteX0" fmla="*/ 656220 w 1197120"/>
              <a:gd name="connsiteY0" fmla="*/ 1527586 h 1538343"/>
              <a:gd name="connsiteX1" fmla="*/ 602432 w 1197120"/>
              <a:gd name="connsiteY1" fmla="*/ 1538343 h 1538343"/>
              <a:gd name="connsiteX2" fmla="*/ 451825 w 1197120"/>
              <a:gd name="connsiteY2" fmla="*/ 1516828 h 1538343"/>
              <a:gd name="connsiteX3" fmla="*/ 355006 w 1197120"/>
              <a:gd name="connsiteY3" fmla="*/ 1473798 h 1538343"/>
              <a:gd name="connsiteX4" fmla="*/ 322733 w 1197120"/>
              <a:gd name="connsiteY4" fmla="*/ 1463040 h 1538343"/>
              <a:gd name="connsiteX5" fmla="*/ 247430 w 1197120"/>
              <a:gd name="connsiteY5" fmla="*/ 1430767 h 1538343"/>
              <a:gd name="connsiteX6" fmla="*/ 182884 w 1197120"/>
              <a:gd name="connsiteY6" fmla="*/ 1387736 h 1538343"/>
              <a:gd name="connsiteX7" fmla="*/ 118338 w 1197120"/>
              <a:gd name="connsiteY7" fmla="*/ 1312433 h 1538343"/>
              <a:gd name="connsiteX8" fmla="*/ 86065 w 1197120"/>
              <a:gd name="connsiteY8" fmla="*/ 1280160 h 1538343"/>
              <a:gd name="connsiteX9" fmla="*/ 43035 w 1197120"/>
              <a:gd name="connsiteY9" fmla="*/ 1215614 h 1538343"/>
              <a:gd name="connsiteX10" fmla="*/ 32277 w 1197120"/>
              <a:gd name="connsiteY10" fmla="*/ 1172583 h 1538343"/>
              <a:gd name="connsiteX11" fmla="*/ 10762 w 1197120"/>
              <a:gd name="connsiteY11" fmla="*/ 1108038 h 1538343"/>
              <a:gd name="connsiteX12" fmla="*/ 4 w 1197120"/>
              <a:gd name="connsiteY12" fmla="*/ 989703 h 1538343"/>
              <a:gd name="connsiteX13" fmla="*/ 10762 w 1197120"/>
              <a:gd name="connsiteY13" fmla="*/ 623943 h 1538343"/>
              <a:gd name="connsiteX14" fmla="*/ 43035 w 1197120"/>
              <a:gd name="connsiteY14" fmla="*/ 527125 h 1538343"/>
              <a:gd name="connsiteX15" fmla="*/ 64550 w 1197120"/>
              <a:gd name="connsiteY15" fmla="*/ 441063 h 1538343"/>
              <a:gd name="connsiteX16" fmla="*/ 86065 w 1197120"/>
              <a:gd name="connsiteY16" fmla="*/ 398033 h 1538343"/>
              <a:gd name="connsiteX17" fmla="*/ 96823 w 1197120"/>
              <a:gd name="connsiteY17" fmla="*/ 365760 h 1538343"/>
              <a:gd name="connsiteX18" fmla="*/ 129096 w 1197120"/>
              <a:gd name="connsiteY18" fmla="*/ 333487 h 1538343"/>
              <a:gd name="connsiteX19" fmla="*/ 172126 w 1197120"/>
              <a:gd name="connsiteY19" fmla="*/ 258183 h 1538343"/>
              <a:gd name="connsiteX20" fmla="*/ 236672 w 1197120"/>
              <a:gd name="connsiteY20" fmla="*/ 193638 h 1538343"/>
              <a:gd name="connsiteX21" fmla="*/ 258187 w 1197120"/>
              <a:gd name="connsiteY21" fmla="*/ 172122 h 1538343"/>
              <a:gd name="connsiteX22" fmla="*/ 322733 w 1197120"/>
              <a:gd name="connsiteY22" fmla="*/ 129092 h 1538343"/>
              <a:gd name="connsiteX23" fmla="*/ 355006 w 1197120"/>
              <a:gd name="connsiteY23" fmla="*/ 107576 h 1538343"/>
              <a:gd name="connsiteX24" fmla="*/ 484098 w 1197120"/>
              <a:gd name="connsiteY24" fmla="*/ 86061 h 1538343"/>
              <a:gd name="connsiteX25" fmla="*/ 763797 w 1197120"/>
              <a:gd name="connsiteY25" fmla="*/ 64546 h 1538343"/>
              <a:gd name="connsiteX26" fmla="*/ 957435 w 1197120"/>
              <a:gd name="connsiteY26" fmla="*/ 43030 h 1538343"/>
              <a:gd name="connsiteX27" fmla="*/ 1118799 w 1197120"/>
              <a:gd name="connsiteY27" fmla="*/ 53788 h 1538343"/>
              <a:gd name="connsiteX28" fmla="*/ 1118799 w 1197120"/>
              <a:gd name="connsiteY28" fmla="*/ 43030 h 1538343"/>
              <a:gd name="connsiteX29" fmla="*/ 1043496 w 1197120"/>
              <a:gd name="connsiteY29" fmla="*/ 21515 h 1538343"/>
              <a:gd name="connsiteX30" fmla="*/ 1054253 w 1197120"/>
              <a:gd name="connsiteY30" fmla="*/ 86061 h 1538343"/>
              <a:gd name="connsiteX31" fmla="*/ 1065011 w 1197120"/>
              <a:gd name="connsiteY31" fmla="*/ 139849 h 1538343"/>
              <a:gd name="connsiteX32" fmla="*/ 1097284 w 1197120"/>
              <a:gd name="connsiteY32" fmla="*/ 129092 h 1538343"/>
              <a:gd name="connsiteX33" fmla="*/ 1151072 w 1197120"/>
              <a:gd name="connsiteY33" fmla="*/ 53788 h 1538343"/>
              <a:gd name="connsiteX34" fmla="*/ 1075769 w 1197120"/>
              <a:gd name="connsiteY34" fmla="*/ 10758 h 1538343"/>
              <a:gd name="connsiteX35" fmla="*/ 1043496 w 1197120"/>
              <a:gd name="connsiteY35" fmla="*/ 0 h 1538343"/>
              <a:gd name="connsiteX36" fmla="*/ 1054253 w 1197120"/>
              <a:gd name="connsiteY36" fmla="*/ 32273 h 1538343"/>
              <a:gd name="connsiteX37" fmla="*/ 1075769 w 1197120"/>
              <a:gd name="connsiteY37" fmla="*/ 53788 h 1538343"/>
              <a:gd name="connsiteX38" fmla="*/ 1086526 w 1197120"/>
              <a:gd name="connsiteY38" fmla="*/ 96819 h 1538343"/>
              <a:gd name="connsiteX39" fmla="*/ 1086526 w 1197120"/>
              <a:gd name="connsiteY39" fmla="*/ 75303 h 1538343"/>
              <a:gd name="connsiteX40" fmla="*/ 1075769 w 1197120"/>
              <a:gd name="connsiteY40" fmla="*/ 43030 h 1538343"/>
              <a:gd name="connsiteX41" fmla="*/ 1151072 w 1197120"/>
              <a:gd name="connsiteY41" fmla="*/ 64546 h 1538343"/>
              <a:gd name="connsiteX42" fmla="*/ 1194103 w 1197120"/>
              <a:gd name="connsiteY42" fmla="*/ 75303 h 1538343"/>
              <a:gd name="connsiteX43" fmla="*/ 1043496 w 1197120"/>
              <a:gd name="connsiteY43" fmla="*/ 64546 h 1538343"/>
              <a:gd name="connsiteX44" fmla="*/ 1054253 w 1197120"/>
              <a:gd name="connsiteY44" fmla="*/ 96819 h 1538343"/>
              <a:gd name="connsiteX45" fmla="*/ 1075769 w 1197120"/>
              <a:gd name="connsiteY45" fmla="*/ 129092 h 1538343"/>
              <a:gd name="connsiteX46" fmla="*/ 1086526 w 1197120"/>
              <a:gd name="connsiteY46" fmla="*/ 172122 h 1538343"/>
              <a:gd name="connsiteX47" fmla="*/ 1108042 w 1197120"/>
              <a:gd name="connsiteY47" fmla="*/ 150607 h 1538343"/>
              <a:gd name="connsiteX48" fmla="*/ 1118799 w 1197120"/>
              <a:gd name="connsiteY48" fmla="*/ 107576 h 1538343"/>
              <a:gd name="connsiteX49" fmla="*/ 1129557 w 1197120"/>
              <a:gd name="connsiteY49" fmla="*/ 75303 h 1538343"/>
              <a:gd name="connsiteX50" fmla="*/ 1118799 w 1197120"/>
              <a:gd name="connsiteY50" fmla="*/ 43030 h 1538343"/>
              <a:gd name="connsiteX51" fmla="*/ 1086526 w 1197120"/>
              <a:gd name="connsiteY51" fmla="*/ 32273 h 1538343"/>
              <a:gd name="connsiteX52" fmla="*/ 1151072 w 1197120"/>
              <a:gd name="connsiteY52" fmla="*/ 43030 h 1538343"/>
              <a:gd name="connsiteX53" fmla="*/ 1172587 w 1197120"/>
              <a:gd name="connsiteY53" fmla="*/ 75303 h 1538343"/>
              <a:gd name="connsiteX54" fmla="*/ 1129557 w 1197120"/>
              <a:gd name="connsiteY54" fmla="*/ 86061 h 1538343"/>
              <a:gd name="connsiteX55" fmla="*/ 1108042 w 1197120"/>
              <a:gd name="connsiteY55" fmla="*/ 96819 h 15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7120" h="1538343">
                <a:moveTo>
                  <a:pt x="656220" y="1527586"/>
                </a:moveTo>
                <a:cubicBezTo>
                  <a:pt x="638291" y="1531172"/>
                  <a:pt x="620716" y="1538343"/>
                  <a:pt x="602432" y="1538343"/>
                </a:cubicBezTo>
                <a:cubicBezTo>
                  <a:pt x="529055" y="1538343"/>
                  <a:pt x="509751" y="1531310"/>
                  <a:pt x="451825" y="1516828"/>
                </a:cubicBezTo>
                <a:cubicBezTo>
                  <a:pt x="400681" y="1482733"/>
                  <a:pt x="431819" y="1499402"/>
                  <a:pt x="355006" y="1473798"/>
                </a:cubicBezTo>
                <a:cubicBezTo>
                  <a:pt x="344248" y="1470212"/>
                  <a:pt x="332168" y="1469330"/>
                  <a:pt x="322733" y="1463040"/>
                </a:cubicBezTo>
                <a:cubicBezTo>
                  <a:pt x="278158" y="1433324"/>
                  <a:pt x="303003" y="1444661"/>
                  <a:pt x="247430" y="1430767"/>
                </a:cubicBezTo>
                <a:cubicBezTo>
                  <a:pt x="144476" y="1327813"/>
                  <a:pt x="276296" y="1450011"/>
                  <a:pt x="182884" y="1387736"/>
                </a:cubicBezTo>
                <a:cubicBezTo>
                  <a:pt x="156191" y="1369941"/>
                  <a:pt x="138222" y="1335631"/>
                  <a:pt x="118338" y="1312433"/>
                </a:cubicBezTo>
                <a:cubicBezTo>
                  <a:pt x="108437" y="1300882"/>
                  <a:pt x="96823" y="1290918"/>
                  <a:pt x="86065" y="1280160"/>
                </a:cubicBezTo>
                <a:cubicBezTo>
                  <a:pt x="52475" y="1179394"/>
                  <a:pt x="107502" y="1328433"/>
                  <a:pt x="43035" y="1215614"/>
                </a:cubicBezTo>
                <a:cubicBezTo>
                  <a:pt x="35700" y="1202777"/>
                  <a:pt x="36526" y="1186745"/>
                  <a:pt x="32277" y="1172583"/>
                </a:cubicBezTo>
                <a:cubicBezTo>
                  <a:pt x="25760" y="1150861"/>
                  <a:pt x="10762" y="1108038"/>
                  <a:pt x="10762" y="1108038"/>
                </a:cubicBezTo>
                <a:cubicBezTo>
                  <a:pt x="7176" y="1068593"/>
                  <a:pt x="4" y="1029311"/>
                  <a:pt x="4" y="989703"/>
                </a:cubicBezTo>
                <a:cubicBezTo>
                  <a:pt x="4" y="867730"/>
                  <a:pt x="-536" y="745391"/>
                  <a:pt x="10762" y="623943"/>
                </a:cubicBezTo>
                <a:cubicBezTo>
                  <a:pt x="13913" y="590071"/>
                  <a:pt x="36364" y="560483"/>
                  <a:pt x="43035" y="527125"/>
                </a:cubicBezTo>
                <a:cubicBezTo>
                  <a:pt x="49350" y="495549"/>
                  <a:pt x="52144" y="470011"/>
                  <a:pt x="64550" y="441063"/>
                </a:cubicBezTo>
                <a:cubicBezTo>
                  <a:pt x="70867" y="426323"/>
                  <a:pt x="79748" y="412773"/>
                  <a:pt x="86065" y="398033"/>
                </a:cubicBezTo>
                <a:cubicBezTo>
                  <a:pt x="90532" y="387610"/>
                  <a:pt x="90533" y="375195"/>
                  <a:pt x="96823" y="365760"/>
                </a:cubicBezTo>
                <a:cubicBezTo>
                  <a:pt x="105262" y="353102"/>
                  <a:pt x="118338" y="344245"/>
                  <a:pt x="129096" y="333487"/>
                </a:cubicBezTo>
                <a:cubicBezTo>
                  <a:pt x="140227" y="311225"/>
                  <a:pt x="154749" y="277732"/>
                  <a:pt x="172126" y="258183"/>
                </a:cubicBezTo>
                <a:cubicBezTo>
                  <a:pt x="192341" y="235442"/>
                  <a:pt x="215157" y="215153"/>
                  <a:pt x="236672" y="193638"/>
                </a:cubicBezTo>
                <a:cubicBezTo>
                  <a:pt x="243844" y="186466"/>
                  <a:pt x="249748" y="177748"/>
                  <a:pt x="258187" y="172122"/>
                </a:cubicBezTo>
                <a:lnTo>
                  <a:pt x="322733" y="129092"/>
                </a:lnTo>
                <a:cubicBezTo>
                  <a:pt x="333491" y="121920"/>
                  <a:pt x="342253" y="109702"/>
                  <a:pt x="355006" y="107576"/>
                </a:cubicBezTo>
                <a:cubicBezTo>
                  <a:pt x="398037" y="100404"/>
                  <a:pt x="440840" y="91703"/>
                  <a:pt x="484098" y="86061"/>
                </a:cubicBezTo>
                <a:cubicBezTo>
                  <a:pt x="549509" y="77529"/>
                  <a:pt x="708013" y="68265"/>
                  <a:pt x="763797" y="64546"/>
                </a:cubicBezTo>
                <a:cubicBezTo>
                  <a:pt x="841777" y="45050"/>
                  <a:pt x="839323" y="43030"/>
                  <a:pt x="957435" y="43030"/>
                </a:cubicBezTo>
                <a:cubicBezTo>
                  <a:pt x="1011342" y="43030"/>
                  <a:pt x="1065011" y="50202"/>
                  <a:pt x="1118799" y="53788"/>
                </a:cubicBezTo>
                <a:cubicBezTo>
                  <a:pt x="1126751" y="56439"/>
                  <a:pt x="1202223" y="84742"/>
                  <a:pt x="1118799" y="43030"/>
                </a:cubicBezTo>
                <a:cubicBezTo>
                  <a:pt x="1103371" y="35316"/>
                  <a:pt x="1057276" y="24960"/>
                  <a:pt x="1043496" y="21515"/>
                </a:cubicBezTo>
                <a:cubicBezTo>
                  <a:pt x="1047082" y="43030"/>
                  <a:pt x="1050351" y="64601"/>
                  <a:pt x="1054253" y="86061"/>
                </a:cubicBezTo>
                <a:cubicBezTo>
                  <a:pt x="1057524" y="104051"/>
                  <a:pt x="1052082" y="126920"/>
                  <a:pt x="1065011" y="139849"/>
                </a:cubicBezTo>
                <a:cubicBezTo>
                  <a:pt x="1073029" y="147867"/>
                  <a:pt x="1086526" y="132678"/>
                  <a:pt x="1097284" y="129092"/>
                </a:cubicBezTo>
                <a:cubicBezTo>
                  <a:pt x="1148333" y="78043"/>
                  <a:pt x="1133901" y="105305"/>
                  <a:pt x="1151072" y="53788"/>
                </a:cubicBezTo>
                <a:cubicBezTo>
                  <a:pt x="1118661" y="32181"/>
                  <a:pt x="1113985" y="27136"/>
                  <a:pt x="1075769" y="10758"/>
                </a:cubicBezTo>
                <a:cubicBezTo>
                  <a:pt x="1065346" y="6291"/>
                  <a:pt x="1054254" y="3586"/>
                  <a:pt x="1043496" y="0"/>
                </a:cubicBezTo>
                <a:cubicBezTo>
                  <a:pt x="1047082" y="10758"/>
                  <a:pt x="1048419" y="22549"/>
                  <a:pt x="1054253" y="32273"/>
                </a:cubicBezTo>
                <a:cubicBezTo>
                  <a:pt x="1059471" y="40970"/>
                  <a:pt x="1071233" y="44716"/>
                  <a:pt x="1075769" y="53788"/>
                </a:cubicBezTo>
                <a:cubicBezTo>
                  <a:pt x="1082381" y="67012"/>
                  <a:pt x="1082940" y="82475"/>
                  <a:pt x="1086526" y="96819"/>
                </a:cubicBezTo>
                <a:cubicBezTo>
                  <a:pt x="1151072" y="75303"/>
                  <a:pt x="1108041" y="96819"/>
                  <a:pt x="1086526" y="75303"/>
                </a:cubicBezTo>
                <a:cubicBezTo>
                  <a:pt x="1078508" y="67285"/>
                  <a:pt x="1066334" y="49320"/>
                  <a:pt x="1075769" y="43030"/>
                </a:cubicBezTo>
                <a:cubicBezTo>
                  <a:pt x="1080814" y="39667"/>
                  <a:pt x="1142344" y="62052"/>
                  <a:pt x="1151072" y="64546"/>
                </a:cubicBezTo>
                <a:cubicBezTo>
                  <a:pt x="1165288" y="68608"/>
                  <a:pt x="1208888" y="75303"/>
                  <a:pt x="1194103" y="75303"/>
                </a:cubicBezTo>
                <a:cubicBezTo>
                  <a:pt x="1143773" y="75303"/>
                  <a:pt x="1093698" y="68132"/>
                  <a:pt x="1043496" y="64546"/>
                </a:cubicBezTo>
                <a:cubicBezTo>
                  <a:pt x="1047082" y="75304"/>
                  <a:pt x="1049182" y="86677"/>
                  <a:pt x="1054253" y="96819"/>
                </a:cubicBezTo>
                <a:cubicBezTo>
                  <a:pt x="1060035" y="108383"/>
                  <a:pt x="1070676" y="117208"/>
                  <a:pt x="1075769" y="129092"/>
                </a:cubicBezTo>
                <a:cubicBezTo>
                  <a:pt x="1081593" y="142681"/>
                  <a:pt x="1082940" y="157779"/>
                  <a:pt x="1086526" y="172122"/>
                </a:cubicBezTo>
                <a:cubicBezTo>
                  <a:pt x="1093698" y="164950"/>
                  <a:pt x="1103506" y="159679"/>
                  <a:pt x="1108042" y="150607"/>
                </a:cubicBezTo>
                <a:cubicBezTo>
                  <a:pt x="1114654" y="137383"/>
                  <a:pt x="1114737" y="121792"/>
                  <a:pt x="1118799" y="107576"/>
                </a:cubicBezTo>
                <a:cubicBezTo>
                  <a:pt x="1121914" y="96673"/>
                  <a:pt x="1125971" y="86061"/>
                  <a:pt x="1129557" y="75303"/>
                </a:cubicBezTo>
                <a:cubicBezTo>
                  <a:pt x="1125971" y="64545"/>
                  <a:pt x="1126817" y="51048"/>
                  <a:pt x="1118799" y="43030"/>
                </a:cubicBezTo>
                <a:cubicBezTo>
                  <a:pt x="1110781" y="35012"/>
                  <a:pt x="1075186" y="32273"/>
                  <a:pt x="1086526" y="32273"/>
                </a:cubicBezTo>
                <a:cubicBezTo>
                  <a:pt x="1108338" y="32273"/>
                  <a:pt x="1129557" y="39444"/>
                  <a:pt x="1151072" y="43030"/>
                </a:cubicBezTo>
                <a:cubicBezTo>
                  <a:pt x="1158244" y="53788"/>
                  <a:pt x="1178369" y="63739"/>
                  <a:pt x="1172587" y="75303"/>
                </a:cubicBezTo>
                <a:cubicBezTo>
                  <a:pt x="1165975" y="88527"/>
                  <a:pt x="1143583" y="81385"/>
                  <a:pt x="1129557" y="86061"/>
                </a:cubicBezTo>
                <a:cubicBezTo>
                  <a:pt x="1121950" y="88597"/>
                  <a:pt x="1115214" y="93233"/>
                  <a:pt x="1108042" y="96819"/>
                </a:cubicBezTo>
              </a:path>
            </a:pathLst>
          </a:cu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4387" y="5456908"/>
            <a:ext cx="11602245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A central angle that cuts off an arc equal in length to the radius of the circle. </a:t>
            </a:r>
            <a:endParaRPr lang="en-US" sz="3200" dirty="0">
              <a:solidFill>
                <a:prstClr val="white"/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2" grpId="0"/>
      <p:bldP spid="13" grpId="0"/>
      <p:bldP spid="14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P.3.2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7387" y="-132851"/>
            <a:ext cx="5715000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Arc Length</a:t>
            </a: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7590" y="1705429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410674" y="1498180"/>
            <a:ext cx="2945633" cy="2945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endCxn id="17" idx="2"/>
          </p:cNvCxnSpPr>
          <p:nvPr/>
        </p:nvCxnSpPr>
        <p:spPr>
          <a:xfrm flipV="1">
            <a:off x="1821946" y="2949293"/>
            <a:ext cx="1523602" cy="217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7" idx="0"/>
          </p:cNvCxnSpPr>
          <p:nvPr/>
        </p:nvCxnSpPr>
        <p:spPr>
          <a:xfrm flipV="1">
            <a:off x="1827251" y="1769847"/>
            <a:ext cx="918303" cy="121214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66678" y="1516374"/>
            <a:ext cx="2778871" cy="2862632"/>
          </a:xfrm>
          <a:prstGeom prst="arc">
            <a:avLst>
              <a:gd name="adj1" fmla="val 18229901"/>
              <a:gd name="adj2" fmla="val 3965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311" y="3021785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8548" y="2513917"/>
            <a:ext cx="332142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399" dirty="0">
                <a:solidFill>
                  <a:srgbClr val="66FF33"/>
                </a:solidFill>
                <a:latin typeface="Times New Roman"/>
                <a:cs typeface="Times New Roman"/>
              </a:rPr>
              <a:t>θ</a:t>
            </a:r>
            <a:endParaRPr lang="en-US" sz="2399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780212" y="2208253"/>
            <a:ext cx="6038396" cy="1063348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must be in radians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3491000" y="1089119"/>
                <a:ext cx="2742486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66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66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00" y="1089119"/>
                <a:ext cx="2742486" cy="1063348"/>
              </a:xfrm>
              <a:prstGeom prst="rect">
                <a:avLst/>
              </a:prstGeom>
              <a:blipFill rotWithShape="0">
                <a:blip r:embed="rId2"/>
                <a:stretch>
                  <a:fillRect t="-402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5831685" y="1074620"/>
            <a:ext cx="2742486" cy="1063348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prstClr val="white"/>
                </a:solidFill>
                <a:latin typeface="KG Ten Thousand Reasons" panose="02000000000000000000" pitchFamily="2" charset="0"/>
              </a:rPr>
              <a:t>s</a:t>
            </a:r>
            <a:r>
              <a:rPr lang="en-US" sz="4100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 =</a:t>
            </a:r>
            <a:r>
              <a:rPr lang="en-US" sz="4900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 </a:t>
            </a:r>
            <a:r>
              <a:rPr lang="el-GR" sz="5465" dirty="0" smtClean="0">
                <a:solidFill>
                  <a:srgbClr val="66FF33"/>
                </a:solidFill>
                <a:latin typeface="Times New Roman"/>
                <a:cs typeface="Times New Roman"/>
              </a:rPr>
              <a:t>θ</a:t>
            </a:r>
            <a:r>
              <a:rPr lang="en-US" sz="4266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  <a:endParaRPr lang="en-US" sz="4266" dirty="0">
              <a:solidFill>
                <a:prstClr val="white"/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382435" y="416859"/>
            <a:ext cx="2173971" cy="1909482"/>
          </a:xfrm>
          <a:custGeom>
            <a:avLst/>
            <a:gdLst>
              <a:gd name="connsiteX0" fmla="*/ 1936377 w 2173971"/>
              <a:gd name="connsiteY0" fmla="*/ 1909482 h 1909482"/>
              <a:gd name="connsiteX1" fmla="*/ 2043953 w 2173971"/>
              <a:gd name="connsiteY1" fmla="*/ 1842247 h 1909482"/>
              <a:gd name="connsiteX2" fmla="*/ 2070847 w 2173971"/>
              <a:gd name="connsiteY2" fmla="*/ 1748117 h 1909482"/>
              <a:gd name="connsiteX3" fmla="*/ 2097741 w 2173971"/>
              <a:gd name="connsiteY3" fmla="*/ 1667435 h 1909482"/>
              <a:gd name="connsiteX4" fmla="*/ 2138083 w 2173971"/>
              <a:gd name="connsiteY4" fmla="*/ 1532965 h 1909482"/>
              <a:gd name="connsiteX5" fmla="*/ 2151530 w 2173971"/>
              <a:gd name="connsiteY5" fmla="*/ 1358153 h 1909482"/>
              <a:gd name="connsiteX6" fmla="*/ 2111189 w 2173971"/>
              <a:gd name="connsiteY6" fmla="*/ 726141 h 1909482"/>
              <a:gd name="connsiteX7" fmla="*/ 2097741 w 2173971"/>
              <a:gd name="connsiteY7" fmla="*/ 645459 h 1909482"/>
              <a:gd name="connsiteX8" fmla="*/ 2043953 w 2173971"/>
              <a:gd name="connsiteY8" fmla="*/ 564776 h 1909482"/>
              <a:gd name="connsiteX9" fmla="*/ 1990165 w 2173971"/>
              <a:gd name="connsiteY9" fmla="*/ 443753 h 1909482"/>
              <a:gd name="connsiteX10" fmla="*/ 1949824 w 2173971"/>
              <a:gd name="connsiteY10" fmla="*/ 403412 h 1909482"/>
              <a:gd name="connsiteX11" fmla="*/ 1936377 w 2173971"/>
              <a:gd name="connsiteY11" fmla="*/ 363070 h 1909482"/>
              <a:gd name="connsiteX12" fmla="*/ 1815353 w 2173971"/>
              <a:gd name="connsiteY12" fmla="*/ 268941 h 1909482"/>
              <a:gd name="connsiteX13" fmla="*/ 1775012 w 2173971"/>
              <a:gd name="connsiteY13" fmla="*/ 242047 h 1909482"/>
              <a:gd name="connsiteX14" fmla="*/ 1694330 w 2173971"/>
              <a:gd name="connsiteY14" fmla="*/ 174812 h 1909482"/>
              <a:gd name="connsiteX15" fmla="*/ 1653989 w 2173971"/>
              <a:gd name="connsiteY15" fmla="*/ 161365 h 1909482"/>
              <a:gd name="connsiteX16" fmla="*/ 1586753 w 2173971"/>
              <a:gd name="connsiteY16" fmla="*/ 121023 h 1909482"/>
              <a:gd name="connsiteX17" fmla="*/ 1546412 w 2173971"/>
              <a:gd name="connsiteY17" fmla="*/ 94129 h 1909482"/>
              <a:gd name="connsiteX18" fmla="*/ 1492624 w 2173971"/>
              <a:gd name="connsiteY18" fmla="*/ 80682 h 1909482"/>
              <a:gd name="connsiteX19" fmla="*/ 1438836 w 2173971"/>
              <a:gd name="connsiteY19" fmla="*/ 53788 h 1909482"/>
              <a:gd name="connsiteX20" fmla="*/ 1344706 w 2173971"/>
              <a:gd name="connsiteY20" fmla="*/ 40341 h 1909482"/>
              <a:gd name="connsiteX21" fmla="*/ 1237130 w 2173971"/>
              <a:gd name="connsiteY21" fmla="*/ 0 h 1909482"/>
              <a:gd name="connsiteX22" fmla="*/ 605118 w 2173971"/>
              <a:gd name="connsiteY22" fmla="*/ 13447 h 1909482"/>
              <a:gd name="connsiteX23" fmla="*/ 484094 w 2173971"/>
              <a:gd name="connsiteY23" fmla="*/ 53788 h 1909482"/>
              <a:gd name="connsiteX24" fmla="*/ 443753 w 2173971"/>
              <a:gd name="connsiteY24" fmla="*/ 67235 h 1909482"/>
              <a:gd name="connsiteX25" fmla="*/ 389965 w 2173971"/>
              <a:gd name="connsiteY25" fmla="*/ 94129 h 1909482"/>
              <a:gd name="connsiteX26" fmla="*/ 309283 w 2173971"/>
              <a:gd name="connsiteY26" fmla="*/ 147917 h 1909482"/>
              <a:gd name="connsiteX27" fmla="*/ 215153 w 2173971"/>
              <a:gd name="connsiteY27" fmla="*/ 215153 h 1909482"/>
              <a:gd name="connsiteX28" fmla="*/ 188259 w 2173971"/>
              <a:gd name="connsiteY28" fmla="*/ 255494 h 1909482"/>
              <a:gd name="connsiteX29" fmla="*/ 147918 w 2173971"/>
              <a:gd name="connsiteY29" fmla="*/ 295835 h 1909482"/>
              <a:gd name="connsiteX30" fmla="*/ 134471 w 2173971"/>
              <a:gd name="connsiteY30" fmla="*/ 336176 h 1909482"/>
              <a:gd name="connsiteX31" fmla="*/ 107577 w 2173971"/>
              <a:gd name="connsiteY31" fmla="*/ 403412 h 1909482"/>
              <a:gd name="connsiteX32" fmla="*/ 94130 w 2173971"/>
              <a:gd name="connsiteY32" fmla="*/ 470647 h 1909482"/>
              <a:gd name="connsiteX33" fmla="*/ 67236 w 2173971"/>
              <a:gd name="connsiteY33" fmla="*/ 632012 h 1909482"/>
              <a:gd name="connsiteX34" fmla="*/ 94130 w 2173971"/>
              <a:gd name="connsiteY34" fmla="*/ 806823 h 1909482"/>
              <a:gd name="connsiteX35" fmla="*/ 121024 w 2173971"/>
              <a:gd name="connsiteY35" fmla="*/ 847165 h 1909482"/>
              <a:gd name="connsiteX36" fmla="*/ 80683 w 2173971"/>
              <a:gd name="connsiteY36" fmla="*/ 833717 h 1909482"/>
              <a:gd name="connsiteX37" fmla="*/ 0 w 2173971"/>
              <a:gd name="connsiteY37" fmla="*/ 779929 h 1909482"/>
              <a:gd name="connsiteX38" fmla="*/ 161365 w 2173971"/>
              <a:gd name="connsiteY38" fmla="*/ 753035 h 1909482"/>
              <a:gd name="connsiteX39" fmla="*/ 147918 w 2173971"/>
              <a:gd name="connsiteY39" fmla="*/ 793376 h 1909482"/>
              <a:gd name="connsiteX40" fmla="*/ 107577 w 2173971"/>
              <a:gd name="connsiteY40" fmla="*/ 820270 h 1909482"/>
              <a:gd name="connsiteX41" fmla="*/ 67236 w 2173971"/>
              <a:gd name="connsiteY41" fmla="*/ 806823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73971" h="1909482">
                <a:moveTo>
                  <a:pt x="1936377" y="1909482"/>
                </a:moveTo>
                <a:cubicBezTo>
                  <a:pt x="1988146" y="1888774"/>
                  <a:pt x="2012639" y="1889218"/>
                  <a:pt x="2043953" y="1842247"/>
                </a:cubicBezTo>
                <a:cubicBezTo>
                  <a:pt x="2052170" y="1829921"/>
                  <a:pt x="2068402" y="1756268"/>
                  <a:pt x="2070847" y="1748117"/>
                </a:cubicBezTo>
                <a:cubicBezTo>
                  <a:pt x="2078993" y="1720964"/>
                  <a:pt x="2089953" y="1694693"/>
                  <a:pt x="2097741" y="1667435"/>
                </a:cubicBezTo>
                <a:cubicBezTo>
                  <a:pt x="2128530" y="1559677"/>
                  <a:pt x="2114317" y="1604263"/>
                  <a:pt x="2138083" y="1532965"/>
                </a:cubicBezTo>
                <a:cubicBezTo>
                  <a:pt x="2142565" y="1474694"/>
                  <a:pt x="2151530" y="1416596"/>
                  <a:pt x="2151530" y="1358153"/>
                </a:cubicBezTo>
                <a:cubicBezTo>
                  <a:pt x="2151530" y="787715"/>
                  <a:pt x="2222856" y="949475"/>
                  <a:pt x="2111189" y="726141"/>
                </a:cubicBezTo>
                <a:cubicBezTo>
                  <a:pt x="2106706" y="699247"/>
                  <a:pt x="2108228" y="670627"/>
                  <a:pt x="2097741" y="645459"/>
                </a:cubicBezTo>
                <a:cubicBezTo>
                  <a:pt x="2085309" y="615623"/>
                  <a:pt x="2054174" y="595440"/>
                  <a:pt x="2043953" y="564776"/>
                </a:cubicBezTo>
                <a:cubicBezTo>
                  <a:pt x="2024408" y="506141"/>
                  <a:pt x="2025681" y="486372"/>
                  <a:pt x="1990165" y="443753"/>
                </a:cubicBezTo>
                <a:cubicBezTo>
                  <a:pt x="1977991" y="429144"/>
                  <a:pt x="1963271" y="416859"/>
                  <a:pt x="1949824" y="403412"/>
                </a:cubicBezTo>
                <a:cubicBezTo>
                  <a:pt x="1945342" y="389965"/>
                  <a:pt x="1944240" y="374864"/>
                  <a:pt x="1936377" y="363070"/>
                </a:cubicBezTo>
                <a:cubicBezTo>
                  <a:pt x="1911098" y="325152"/>
                  <a:pt x="1847410" y="290312"/>
                  <a:pt x="1815353" y="268941"/>
                </a:cubicBezTo>
                <a:cubicBezTo>
                  <a:pt x="1801906" y="259976"/>
                  <a:pt x="1786440" y="253475"/>
                  <a:pt x="1775012" y="242047"/>
                </a:cubicBezTo>
                <a:cubicBezTo>
                  <a:pt x="1745273" y="212308"/>
                  <a:pt x="1731773" y="193533"/>
                  <a:pt x="1694330" y="174812"/>
                </a:cubicBezTo>
                <a:cubicBezTo>
                  <a:pt x="1681652" y="168473"/>
                  <a:pt x="1667436" y="165847"/>
                  <a:pt x="1653989" y="161365"/>
                </a:cubicBezTo>
                <a:cubicBezTo>
                  <a:pt x="1601457" y="108833"/>
                  <a:pt x="1656578" y="155936"/>
                  <a:pt x="1586753" y="121023"/>
                </a:cubicBezTo>
                <a:cubicBezTo>
                  <a:pt x="1572298" y="113795"/>
                  <a:pt x="1561267" y="100495"/>
                  <a:pt x="1546412" y="94129"/>
                </a:cubicBezTo>
                <a:cubicBezTo>
                  <a:pt x="1529425" y="86849"/>
                  <a:pt x="1509928" y="87171"/>
                  <a:pt x="1492624" y="80682"/>
                </a:cubicBezTo>
                <a:cubicBezTo>
                  <a:pt x="1473855" y="73644"/>
                  <a:pt x="1458175" y="59062"/>
                  <a:pt x="1438836" y="53788"/>
                </a:cubicBezTo>
                <a:cubicBezTo>
                  <a:pt x="1408258" y="45448"/>
                  <a:pt x="1375890" y="46011"/>
                  <a:pt x="1344706" y="40341"/>
                </a:cubicBezTo>
                <a:cubicBezTo>
                  <a:pt x="1287164" y="29879"/>
                  <a:pt x="1290426" y="26648"/>
                  <a:pt x="1237130" y="0"/>
                </a:cubicBezTo>
                <a:lnTo>
                  <a:pt x="605118" y="13447"/>
                </a:lnTo>
                <a:cubicBezTo>
                  <a:pt x="430913" y="19899"/>
                  <a:pt x="560412" y="7998"/>
                  <a:pt x="484094" y="53788"/>
                </a:cubicBezTo>
                <a:cubicBezTo>
                  <a:pt x="471940" y="61081"/>
                  <a:pt x="456781" y="61651"/>
                  <a:pt x="443753" y="67235"/>
                </a:cubicBezTo>
                <a:cubicBezTo>
                  <a:pt x="425328" y="75131"/>
                  <a:pt x="407154" y="83816"/>
                  <a:pt x="389965" y="94129"/>
                </a:cubicBezTo>
                <a:cubicBezTo>
                  <a:pt x="362249" y="110759"/>
                  <a:pt x="336177" y="129988"/>
                  <a:pt x="309283" y="147917"/>
                </a:cubicBezTo>
                <a:cubicBezTo>
                  <a:pt x="286379" y="163187"/>
                  <a:pt x="231831" y="198475"/>
                  <a:pt x="215153" y="215153"/>
                </a:cubicBezTo>
                <a:cubicBezTo>
                  <a:pt x="203725" y="226581"/>
                  <a:pt x="198605" y="243079"/>
                  <a:pt x="188259" y="255494"/>
                </a:cubicBezTo>
                <a:cubicBezTo>
                  <a:pt x="176085" y="270103"/>
                  <a:pt x="161365" y="282388"/>
                  <a:pt x="147918" y="295835"/>
                </a:cubicBezTo>
                <a:cubicBezTo>
                  <a:pt x="143436" y="309282"/>
                  <a:pt x="139448" y="322904"/>
                  <a:pt x="134471" y="336176"/>
                </a:cubicBezTo>
                <a:cubicBezTo>
                  <a:pt x="125996" y="358778"/>
                  <a:pt x="114513" y="380292"/>
                  <a:pt x="107577" y="403412"/>
                </a:cubicBezTo>
                <a:cubicBezTo>
                  <a:pt x="101010" y="425304"/>
                  <a:pt x="98102" y="448139"/>
                  <a:pt x="94130" y="470647"/>
                </a:cubicBezTo>
                <a:cubicBezTo>
                  <a:pt x="84653" y="524348"/>
                  <a:pt x="76201" y="578224"/>
                  <a:pt x="67236" y="632012"/>
                </a:cubicBezTo>
                <a:cubicBezTo>
                  <a:pt x="76201" y="690282"/>
                  <a:pt x="79831" y="749627"/>
                  <a:pt x="94130" y="806823"/>
                </a:cubicBezTo>
                <a:cubicBezTo>
                  <a:pt x="98050" y="822502"/>
                  <a:pt x="128252" y="832710"/>
                  <a:pt x="121024" y="847165"/>
                </a:cubicBezTo>
                <a:cubicBezTo>
                  <a:pt x="114685" y="859843"/>
                  <a:pt x="93074" y="840601"/>
                  <a:pt x="80683" y="833717"/>
                </a:cubicBezTo>
                <a:cubicBezTo>
                  <a:pt x="52428" y="818020"/>
                  <a:pt x="0" y="779929"/>
                  <a:pt x="0" y="779929"/>
                </a:cubicBezTo>
                <a:cubicBezTo>
                  <a:pt x="49639" y="763383"/>
                  <a:pt x="109893" y="740167"/>
                  <a:pt x="161365" y="753035"/>
                </a:cubicBezTo>
                <a:cubicBezTo>
                  <a:pt x="175116" y="756473"/>
                  <a:pt x="156773" y="782308"/>
                  <a:pt x="147918" y="793376"/>
                </a:cubicBezTo>
                <a:cubicBezTo>
                  <a:pt x="137822" y="805996"/>
                  <a:pt x="107577" y="820270"/>
                  <a:pt x="107577" y="820270"/>
                </a:cubicBezTo>
                <a:lnTo>
                  <a:pt x="67236" y="806823"/>
                </a:lnTo>
              </a:path>
            </a:pathLst>
          </a:cu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3656012" y="4710439"/>
                <a:ext cx="2742486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266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4710439"/>
                <a:ext cx="2742486" cy="1063348"/>
              </a:xfrm>
              <a:prstGeom prst="rect">
                <a:avLst/>
              </a:prstGeom>
              <a:blipFill rotWithShape="0">
                <a:blip r:embed="rId3"/>
                <a:stretch>
                  <a:fillRect t="-8621" b="-24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/>
              <p:cNvSpPr txBox="1">
                <a:spLocks/>
              </p:cNvSpPr>
              <p:nvPr/>
            </p:nvSpPr>
            <p:spPr>
              <a:xfrm>
                <a:off x="5877610" y="4780724"/>
                <a:ext cx="3724721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100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s</a:t>
                </a:r>
                <a:r>
                  <a:rPr lang="en-US" sz="4100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</a:t>
                </a:r>
                <a:r>
                  <a:rPr lang="en-US" sz="4100" dirty="0" smtClean="0">
                    <a:solidFill>
                      <a:srgbClr val="00FF00"/>
                    </a:solidFill>
                    <a:latin typeface="KG Ten Thousand Reasons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r</a:t>
                </a:r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10" y="4780724"/>
                <a:ext cx="3724721" cy="1063348"/>
              </a:xfrm>
              <a:prstGeom prst="rect">
                <a:avLst/>
              </a:prstGeom>
              <a:blipFill rotWithShape="0">
                <a:blip r:embed="rId4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3326031" y="3348062"/>
            <a:ext cx="8582512" cy="1461660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FF00"/>
                </a:solidFill>
                <a:latin typeface="KG Ten Thousand Reasons" panose="02000000000000000000" pitchFamily="2" charset="0"/>
              </a:rPr>
              <a:t>How many radian’s are in one complete rotation?</a:t>
            </a:r>
            <a:endParaRPr lang="en-US" sz="3600" dirty="0">
              <a:solidFill>
                <a:srgbClr val="00FF00"/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" grpId="0" animBg="1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043392" y="273005"/>
            <a:ext cx="152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KG Ten Thousand Reasons" panose="02000000000000000000" pitchFamily="2" charset="0"/>
              </a:rPr>
              <a:t>P.3.2</a:t>
            </a:r>
            <a:endParaRPr lang="en-US" sz="4000" dirty="0">
              <a:latin typeface="KG Ten Thousand Reasons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135188" y="-141642"/>
            <a:ext cx="11602245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Angle Measure Conversion</a:t>
            </a: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9212" y="1020860"/>
            <a:ext cx="2945633" cy="2945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90484" y="2471973"/>
            <a:ext cx="1523602" cy="217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96849" y="2544465"/>
            <a:ext cx="60944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prstClr val="white"/>
                </a:solidFill>
                <a:latin typeface="KG Ten Thousand Reasons" panose="02000000000000000000" pitchFamily="2" charset="0"/>
              </a:rPr>
              <a:t>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67078" y="841034"/>
            <a:ext cx="2742486" cy="1063348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65" dirty="0">
                <a:solidFill>
                  <a:srgbClr val="66FF33"/>
                </a:solidFill>
                <a:latin typeface="Times New Roman"/>
                <a:cs typeface="Times New Roman"/>
              </a:rPr>
              <a:t>θ</a:t>
            </a:r>
            <a:r>
              <a:rPr lang="en-US" sz="4266" dirty="0">
                <a:solidFill>
                  <a:prstClr val="white"/>
                </a:solidFill>
                <a:latin typeface="KG Ten Thousand Reasons" panose="02000000000000000000" pitchFamily="2" charset="0"/>
              </a:rPr>
              <a:t> </a:t>
            </a:r>
            <a:r>
              <a:rPr lang="en-US" sz="4266" dirty="0" smtClean="0">
                <a:solidFill>
                  <a:prstClr val="white"/>
                </a:solidFill>
                <a:latin typeface="KG Ten Thousand Reasons" panose="02000000000000000000" pitchFamily="2" charset="0"/>
              </a:rPr>
              <a:t>= 360˚</a:t>
            </a:r>
            <a:endParaRPr lang="en-US" sz="4266" dirty="0">
              <a:solidFill>
                <a:prstClr val="white"/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2974246" y="1499890"/>
                <a:ext cx="2742486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5465" dirty="0">
                    <a:solidFill>
                      <a:srgbClr val="66FF33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US" sz="4266" dirty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</a:t>
                </a:r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266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6" y="1499890"/>
                <a:ext cx="2742486" cy="1063348"/>
              </a:xfrm>
              <a:prstGeom prst="rect">
                <a:avLst/>
              </a:prstGeom>
              <a:blipFill rotWithShape="0">
                <a:blip r:embed="rId2"/>
                <a:stretch>
                  <a:fillRect t="-8046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3198209" y="2570358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266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266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266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KG Ten Thousand Reasons" panose="02000000000000000000" pitchFamily="2" charset="0"/>
                  </a:rPr>
                  <a:t> = 360˚</a:t>
                </a:r>
                <a:endParaRPr lang="en-US" sz="4266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09" y="2570358"/>
                <a:ext cx="2758664" cy="1063348"/>
              </a:xfrm>
              <a:prstGeom prst="rect">
                <a:avLst/>
              </a:prstGeom>
              <a:blipFill rotWithShape="0">
                <a:blip r:embed="rId3"/>
                <a:stretch>
                  <a:fillRect l="-1106" r="-885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3175117" y="3359524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4266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266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= 180˚</a:t>
                </a:r>
                <a:endParaRPr lang="en-US" sz="4266" dirty="0">
                  <a:solidFill>
                    <a:srgbClr val="FF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117" y="3359524"/>
                <a:ext cx="2758664" cy="1063348"/>
              </a:xfrm>
              <a:prstGeom prst="rect">
                <a:avLst/>
              </a:prstGeom>
              <a:blipFill rotWithShape="0"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522867" y="4322370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66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90˚</a:t>
                </a:r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7" y="4322370"/>
                <a:ext cx="2758664" cy="1063348"/>
              </a:xfrm>
              <a:prstGeom prst="rect">
                <a:avLst/>
              </a:prstGeom>
              <a:blipFill rotWithShape="0">
                <a:blip r:embed="rId5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2843847" y="4322370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66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45˚</a:t>
                </a:r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47" y="4322370"/>
                <a:ext cx="2758664" cy="1063348"/>
              </a:xfrm>
              <a:prstGeom prst="rect">
                <a:avLst/>
              </a:prstGeom>
              <a:blipFill rotWithShape="0"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522867" y="5460400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66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60˚</a:t>
                </a:r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7" y="5460400"/>
                <a:ext cx="2758664" cy="1063348"/>
              </a:xfrm>
              <a:prstGeom prst="rect">
                <a:avLst/>
              </a:prstGeom>
              <a:blipFill rotWithShape="0">
                <a:blip r:embed="rId7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843847" y="5460400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6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266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266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30˚</a:t>
                </a:r>
                <a:endParaRPr lang="en-US" sz="4266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47" y="5460400"/>
                <a:ext cx="2758664" cy="1063348"/>
              </a:xfrm>
              <a:prstGeom prst="rect">
                <a:avLst/>
              </a:prstGeom>
              <a:blipFill rotWithShape="0">
                <a:blip r:embed="rId8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5743870" y="1865004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0˚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70" y="1865004"/>
                <a:ext cx="3539484" cy="1063348"/>
              </a:xfrm>
              <a:prstGeom prst="rect">
                <a:avLst/>
              </a:prstGeom>
              <a:blipFill rotWithShape="0">
                <a:blip r:embed="rId9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5870146" y="3315372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>
                    <a:solidFill>
                      <a:srgbClr val="00FF00"/>
                    </a:solidFill>
                    <a:latin typeface="KG Ten Thousand Reasons" panose="02000000000000000000" pitchFamily="2" charset="0"/>
                  </a:rPr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rPr>
                          <m:t>0˚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46" y="3315372"/>
                <a:ext cx="3539484" cy="1063348"/>
              </a:xfrm>
              <a:prstGeom prst="rect">
                <a:avLst/>
              </a:prstGeom>
              <a:blipFill rotWithShape="0">
                <a:blip r:embed="rId10"/>
                <a:stretch>
                  <a:fillRect t="-1724"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8527111" y="1871616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180˚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KG Ten Thousand Reasons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0˚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white"/>
                            </a:solidFill>
                            <a:latin typeface="KG Ten Thousand Reasons" panose="02000000000000000000" pitchFamily="2" charset="0"/>
                          </a:rPr>
                          <m:t>180˚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white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11" y="1871616"/>
                <a:ext cx="3539484" cy="1063348"/>
              </a:xfrm>
              <a:prstGeom prst="rect">
                <a:avLst/>
              </a:prstGeom>
              <a:blipFill rotWithShape="0">
                <a:blip r:embed="rId11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8447312" y="3389109"/>
                <a:ext cx="353948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00FF00"/>
                            </a:solidFill>
                            <a:latin typeface="KG Ten Thousand Reasons" panose="02000000000000000000" pitchFamily="2" charset="0"/>
                          </a:rPr>
                          <m:t>180˚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FF00"/>
                    </a:solidFill>
                    <a:latin typeface="KG Ten Thousand Reasons" panose="02000000000000000000" pitchFamily="2" charset="0"/>
                  </a:rPr>
                  <a:t> = 1˚</a:t>
                </a:r>
                <a:endParaRPr lang="en-US" sz="4000" dirty="0">
                  <a:solidFill>
                    <a:srgbClr val="00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12" y="3389109"/>
                <a:ext cx="3539484" cy="1063348"/>
              </a:xfrm>
              <a:prstGeom prst="rect">
                <a:avLst/>
              </a:prstGeom>
              <a:blipFill rotWithShape="0">
                <a:blip r:embed="rId1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5103812" y="4604739"/>
            <a:ext cx="7378654" cy="1469643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Ten Thousand Reasons" panose="02000000000000000000" pitchFamily="2" charset="0"/>
              </a:rPr>
              <a:t>Conversion factors!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KG Ten Thousand Reaso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7485899" y="722856"/>
                <a:ext cx="2758664" cy="1063348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4266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266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 = 180˚</a:t>
                </a:r>
                <a:endParaRPr lang="en-US" sz="4266" dirty="0">
                  <a:solidFill>
                    <a:srgbClr val="FF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899" y="722856"/>
                <a:ext cx="2758664" cy="1063348"/>
              </a:xfrm>
              <a:prstGeom prst="rect">
                <a:avLst/>
              </a:prstGeom>
              <a:blipFill rotWithShape="0">
                <a:blip r:embed="rId1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1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9" grpId="0"/>
      <p:bldP spid="23" grpId="0"/>
      <p:bldP spid="24" grpId="0"/>
      <p:bldP spid="25" grpId="0"/>
      <p:bldP spid="28" grpId="0"/>
      <p:bldP spid="31" grpId="0"/>
      <p:bldP spid="32" grpId="0"/>
      <p:bldP spid="33" grpId="0"/>
      <p:bldP spid="34" grpId="0"/>
      <p:bldP spid="20" grpId="0"/>
      <p:bldP spid="26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442</Words>
  <Application>Microsoft Office PowerPoint</Application>
  <PresentationFormat>Custom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Consolas</vt:lpstr>
      <vt:lpstr>Corbel</vt:lpstr>
      <vt:lpstr>KG Ten Thousand Reasons</vt:lpstr>
      <vt:lpstr>Times New Roman</vt:lpstr>
      <vt:lpstr>Chalkboard 16x9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Six Trigonometric Functions III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2015-11-03T13:38:10Z</dcterms:created>
  <dcterms:modified xsi:type="dcterms:W3CDTF">2018-01-09T16:15:37Z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