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0" r:id="rId3"/>
    <p:sldId id="257" r:id="rId4"/>
    <p:sldId id="258" r:id="rId5"/>
    <p:sldId id="276" r:id="rId6"/>
    <p:sldId id="259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70" r:id="rId15"/>
    <p:sldId id="272" r:id="rId16"/>
    <p:sldId id="274" r:id="rId17"/>
    <p:sldId id="273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06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1FC0F-B1FF-470B-9486-558A47E814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EECB0-CEC8-4ED8-8925-E4F489C57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613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1FC0F-B1FF-470B-9486-558A47E814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EECB0-CEC8-4ED8-8925-E4F489C57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655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1FC0F-B1FF-470B-9486-558A47E814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EECB0-CEC8-4ED8-8925-E4F489C57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724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65C5-7D97-465F-9C80-C1A5893169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9AE6-3DDD-4B8C-83DD-A3C970A4B3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711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65C5-7D97-465F-9C80-C1A5893169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9AE6-3DDD-4B8C-83DD-A3C970A4B3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895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65C5-7D97-465F-9C80-C1A5893169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9AE6-3DDD-4B8C-83DD-A3C970A4B3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632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65C5-7D97-465F-9C80-C1A5893169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9AE6-3DDD-4B8C-83DD-A3C970A4B3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500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65C5-7D97-465F-9C80-C1A5893169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9AE6-3DDD-4B8C-83DD-A3C970A4B3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925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65C5-7D97-465F-9C80-C1A5893169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9AE6-3DDD-4B8C-83DD-A3C970A4B3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2150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65C5-7D97-465F-9C80-C1A5893169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9AE6-3DDD-4B8C-83DD-A3C970A4B3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805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65C5-7D97-465F-9C80-C1A5893169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9AE6-3DDD-4B8C-83DD-A3C970A4B3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934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1FC0F-B1FF-470B-9486-558A47E814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EECB0-CEC8-4ED8-8925-E4F489C57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9057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65C5-7D97-465F-9C80-C1A5893169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9AE6-3DDD-4B8C-83DD-A3C970A4B3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8738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65C5-7D97-465F-9C80-C1A5893169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9AE6-3DDD-4B8C-83DD-A3C970A4B3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3142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65C5-7D97-465F-9C80-C1A5893169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9AE6-3DDD-4B8C-83DD-A3C970A4B3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788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1FC0F-B1FF-470B-9486-558A47E814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EECB0-CEC8-4ED8-8925-E4F489C57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809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1FC0F-B1FF-470B-9486-558A47E814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EECB0-CEC8-4ED8-8925-E4F489C57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689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1FC0F-B1FF-470B-9486-558A47E814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EECB0-CEC8-4ED8-8925-E4F489C57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780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1FC0F-B1FF-470B-9486-558A47E814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EECB0-CEC8-4ED8-8925-E4F489C57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573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1FC0F-B1FF-470B-9486-558A47E814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EECB0-CEC8-4ED8-8925-E4F489C57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964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1FC0F-B1FF-470B-9486-558A47E814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EECB0-CEC8-4ED8-8925-E4F489C57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487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1FC0F-B1FF-470B-9486-558A47E814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EECB0-CEC8-4ED8-8925-E4F489C57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517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1FC0F-B1FF-470B-9486-558A47E814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EECB0-CEC8-4ED8-8925-E4F489C57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918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E65C5-7D97-465F-9C80-C1A5893169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69AE6-3DDD-4B8C-83DD-A3C970A4B3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81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0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Describing Graphs</a:t>
            </a:r>
            <a:endParaRPr lang="en-US" sz="4800" b="1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215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41982"/>
            <a:ext cx="62355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Middle Behavior </a:t>
            </a:r>
            <a:r>
              <a:rPr lang="en-US" sz="3200" b="1" dirty="0" smtClean="0">
                <a:solidFill>
                  <a:schemeClr val="bg1"/>
                </a:solidFill>
              </a:rPr>
              <a:t>(Increasing/Decreasing Behavior)</a:t>
            </a:r>
            <a:r>
              <a:rPr lang="en-US" sz="3200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 </a:t>
            </a:r>
            <a:endParaRPr lang="en-US" sz="3200" b="1" dirty="0" smtClean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1371600"/>
            <a:ext cx="8065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Describe the pattern of the y </a:t>
            </a:r>
            <a:r>
              <a:rPr lang="en-US" sz="3200" b="1" dirty="0" smtClean="0">
                <a:solidFill>
                  <a:srgbClr val="FF9999"/>
                </a:solidFill>
              </a:rPr>
              <a:t>(increasing/decreasing) </a:t>
            </a:r>
            <a:r>
              <a:rPr lang="en-US" sz="3200" b="1" dirty="0" smtClean="0">
                <a:solidFill>
                  <a:schemeClr val="bg1"/>
                </a:solidFill>
              </a:rPr>
              <a:t>defined by the intervals of x </a:t>
            </a:r>
            <a:r>
              <a:rPr lang="en-US" sz="3200" b="1" dirty="0" smtClean="0">
                <a:solidFill>
                  <a:srgbClr val="FF9999"/>
                </a:solidFill>
              </a:rPr>
              <a:t>(from left to right)</a:t>
            </a:r>
            <a:r>
              <a:rPr lang="en-US" sz="3200" dirty="0" smtClean="0">
                <a:solidFill>
                  <a:srgbClr val="FF9999"/>
                </a:solidFill>
                <a:latin typeface="Tw Cen MT Condensed Extra Bold" panose="020B0803020202020204" pitchFamily="34" charset="0"/>
              </a:rPr>
              <a:t> </a:t>
            </a:r>
            <a:endParaRPr lang="en-US" sz="3200" b="1" dirty="0" smtClean="0">
              <a:solidFill>
                <a:srgbClr val="FF999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78528" y="2961382"/>
                <a:ext cx="8751272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b="1" dirty="0" smtClean="0">
                    <a:solidFill>
                      <a:srgbClr val="FFFF00"/>
                    </a:solidFill>
                  </a:rPr>
                  <a:t> increases </a:t>
                </a:r>
                <a:r>
                  <a:rPr lang="en-US" sz="3200" b="1" dirty="0" smtClean="0">
                    <a:solidFill>
                      <a:schemeClr val="bg1"/>
                    </a:solidFill>
                  </a:rPr>
                  <a:t>on the interval (   ,   )</a:t>
                </a:r>
              </a:p>
              <a:p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b="1" dirty="0" smtClean="0">
                    <a:solidFill>
                      <a:srgbClr val="FFFF00"/>
                    </a:solidFill>
                  </a:rPr>
                  <a:t> decreases </a:t>
                </a:r>
                <a:r>
                  <a:rPr lang="en-US" sz="3200" b="1" dirty="0" smtClean="0">
                    <a:solidFill>
                      <a:schemeClr val="bg1"/>
                    </a:solidFill>
                  </a:rPr>
                  <a:t>on the interval (   ,   )</a:t>
                </a:r>
                <a:endParaRPr lang="en-US" sz="3200" b="1" dirty="0" smtClean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528" y="2961382"/>
                <a:ext cx="8751272" cy="1077218"/>
              </a:xfrm>
              <a:prstGeom prst="rect">
                <a:avLst/>
              </a:prstGeom>
              <a:blipFill rotWithShape="0">
                <a:blip r:embed="rId2"/>
                <a:stretch>
                  <a:fillRect t="-6780" b="-18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5800" y="4419600"/>
                <a:ext cx="6235535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FF00"/>
                    </a:solidFill>
                  </a:rPr>
                  <a:t>End Behavior </a:t>
                </a:r>
              </a:p>
              <a:p>
                <a:r>
                  <a:rPr lang="en-US" sz="3200" b="1" dirty="0" smtClean="0">
                    <a:solidFill>
                      <a:schemeClr val="bg1"/>
                    </a:solidFill>
                  </a:rPr>
                  <a:t>As</a:t>
                </a:r>
                <a:r>
                  <a:rPr lang="en-US" sz="3200" b="1" dirty="0" smtClean="0">
                    <a:solidFill>
                      <a:srgbClr val="FFFF00"/>
                    </a:solidFill>
                  </a:rPr>
                  <a:t> </a:t>
                </a:r>
                <a:r>
                  <a:rPr lang="en-US" sz="3200" b="1" dirty="0" smtClean="0">
                    <a:solidFill>
                      <a:schemeClr val="bg1"/>
                    </a:solidFill>
                  </a:rPr>
                  <a:t>x approaches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3200" b="1" dirty="0" smtClean="0">
                    <a:solidFill>
                      <a:schemeClr val="bg1"/>
                    </a:solidFill>
                  </a:rPr>
                  <a:t> and as x approaches -</a:t>
                </a:r>
                <a:r>
                  <a:rPr lang="en-US" sz="3200" b="1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3200" b="1" dirty="0" smtClean="0">
                    <a:solidFill>
                      <a:schemeClr val="bg1"/>
                    </a:solidFill>
                  </a:rPr>
                  <a:t>,</a:t>
                </a:r>
                <a:r>
                  <a:rPr lang="en-US" sz="3200" b="1" dirty="0" smtClean="0">
                    <a:solidFill>
                      <a:srgbClr val="FFFF00"/>
                    </a:solidFill>
                  </a:rPr>
                  <a:t> </a:t>
                </a:r>
                <a:r>
                  <a:rPr lang="en-US" sz="3200" b="1" dirty="0" smtClean="0">
                    <a:solidFill>
                      <a:srgbClr val="FF9999"/>
                    </a:solidFill>
                  </a:rPr>
                  <a:t>what happens vertically?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419600"/>
                <a:ext cx="6235535" cy="2062103"/>
              </a:xfrm>
              <a:prstGeom prst="rect">
                <a:avLst/>
              </a:prstGeom>
              <a:blipFill rotWithShape="0">
                <a:blip r:embed="rId3"/>
                <a:stretch>
                  <a:fillRect l="-2544" t="-3846" b="-8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947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>
            <a:off x="4572000" y="457200"/>
            <a:ext cx="0" cy="579120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28600" y="3352800"/>
            <a:ext cx="8305800" cy="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>
            <a:off x="429986" y="1295400"/>
            <a:ext cx="7903028" cy="3735020"/>
          </a:xfrm>
          <a:custGeom>
            <a:avLst/>
            <a:gdLst>
              <a:gd name="connsiteX0" fmla="*/ 0 w 7903028"/>
              <a:gd name="connsiteY0" fmla="*/ 0 h 3735020"/>
              <a:gd name="connsiteX1" fmla="*/ 1796142 w 7903028"/>
              <a:gd name="connsiteY1" fmla="*/ 2971800 h 3735020"/>
              <a:gd name="connsiteX2" fmla="*/ 3755571 w 7903028"/>
              <a:gd name="connsiteY2" fmla="*/ 1371600 h 3735020"/>
              <a:gd name="connsiteX3" fmla="*/ 5932714 w 7903028"/>
              <a:gd name="connsiteY3" fmla="*/ 3733800 h 3735020"/>
              <a:gd name="connsiteX4" fmla="*/ 7903028 w 7903028"/>
              <a:gd name="connsiteY4" fmla="*/ 1001486 h 3735020"/>
              <a:gd name="connsiteX5" fmla="*/ 7903028 w 7903028"/>
              <a:gd name="connsiteY5" fmla="*/ 1001486 h 373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03028" h="3735020">
                <a:moveTo>
                  <a:pt x="0" y="0"/>
                </a:moveTo>
                <a:cubicBezTo>
                  <a:pt x="585107" y="1371600"/>
                  <a:pt x="1170214" y="2743200"/>
                  <a:pt x="1796142" y="2971800"/>
                </a:cubicBezTo>
                <a:cubicBezTo>
                  <a:pt x="2422071" y="3200400"/>
                  <a:pt x="3066142" y="1244600"/>
                  <a:pt x="3755571" y="1371600"/>
                </a:cubicBezTo>
                <a:cubicBezTo>
                  <a:pt x="4445000" y="1498600"/>
                  <a:pt x="5241471" y="3795486"/>
                  <a:pt x="5932714" y="3733800"/>
                </a:cubicBezTo>
                <a:cubicBezTo>
                  <a:pt x="6623957" y="3672114"/>
                  <a:pt x="7903028" y="1001486"/>
                  <a:pt x="7903028" y="1001486"/>
                </a:cubicBezTo>
                <a:lnTo>
                  <a:pt x="7903028" y="1001486"/>
                </a:lnTo>
              </a:path>
            </a:pathLst>
          </a:cu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191000" y="3275991"/>
            <a:ext cx="0" cy="15361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2286000" y="4267200"/>
            <a:ext cx="76201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8599713" y="3060412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400303" y="-106243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y</a:t>
            </a:r>
          </a:p>
        </p:txBody>
      </p:sp>
      <p:sp>
        <p:nvSpPr>
          <p:cNvPr id="22" name="Oval 21"/>
          <p:cNvSpPr/>
          <p:nvPr/>
        </p:nvSpPr>
        <p:spPr>
          <a:xfrm>
            <a:off x="4102578" y="2590800"/>
            <a:ext cx="76201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325003" y="4986774"/>
            <a:ext cx="76201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6417126" y="3275991"/>
            <a:ext cx="0" cy="15361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2286000" y="3275991"/>
            <a:ext cx="0" cy="15361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057400" y="33528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-5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913414" y="33528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-1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248400" y="3365391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43741" y="329625"/>
                <a:ext cx="643805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b="1" dirty="0" smtClean="0">
                    <a:solidFill>
                      <a:srgbClr val="FFFF00"/>
                    </a:solidFill>
                  </a:rPr>
                  <a:t> decreases </a:t>
                </a:r>
                <a:r>
                  <a:rPr lang="en-US" sz="3200" b="1" dirty="0" smtClean="0">
                    <a:solidFill>
                      <a:schemeClr val="bg1"/>
                    </a:solidFill>
                  </a:rPr>
                  <a:t>on the interval (   ,   )</a:t>
                </a:r>
                <a:endParaRPr lang="en-US" sz="3200" b="1" dirty="0" smtClean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741" y="329625"/>
                <a:ext cx="6438059" cy="584775"/>
              </a:xfrm>
              <a:prstGeom prst="rect">
                <a:avLst/>
              </a:prstGeom>
              <a:blipFill rotWithShape="0">
                <a:blip r:embed="rId2"/>
                <a:stretch>
                  <a:fillRect t="-12500" r="-378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/>
          <p:cNvCxnSpPr/>
          <p:nvPr/>
        </p:nvCxnSpPr>
        <p:spPr>
          <a:xfrm>
            <a:off x="457200" y="3352799"/>
            <a:ext cx="1828800" cy="1"/>
          </a:xfrm>
          <a:prstGeom prst="straightConnector1">
            <a:avLst/>
          </a:prstGeom>
          <a:ln w="11112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367887" y="3352799"/>
            <a:ext cx="1734691" cy="12592"/>
          </a:xfrm>
          <a:prstGeom prst="straightConnector1">
            <a:avLst/>
          </a:prstGeom>
          <a:ln w="11112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388893" y="3365391"/>
            <a:ext cx="1936110" cy="0"/>
          </a:xfrm>
          <a:prstGeom prst="straightConnector1">
            <a:avLst/>
          </a:prstGeom>
          <a:ln w="11112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25" idx="1"/>
          </p:cNvCxnSpPr>
          <p:nvPr/>
        </p:nvCxnSpPr>
        <p:spPr>
          <a:xfrm flipV="1">
            <a:off x="6614356" y="3352800"/>
            <a:ext cx="1985357" cy="12591"/>
          </a:xfrm>
          <a:prstGeom prst="straightConnector1">
            <a:avLst/>
          </a:prstGeom>
          <a:ln w="11112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512981" y="1295400"/>
            <a:ext cx="27647" cy="2827263"/>
          </a:xfrm>
          <a:prstGeom prst="straightConnector1">
            <a:avLst/>
          </a:prstGeom>
          <a:ln w="11112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3265983" y="2667000"/>
            <a:ext cx="2455" cy="1455664"/>
          </a:xfrm>
          <a:prstGeom prst="straightConnector1">
            <a:avLst/>
          </a:prstGeom>
          <a:ln w="11112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5181600" y="2667000"/>
            <a:ext cx="0" cy="2180576"/>
          </a:xfrm>
          <a:prstGeom prst="straightConnector1">
            <a:avLst/>
          </a:prstGeom>
          <a:ln w="11112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 flipV="1">
            <a:off x="7543800" y="1752600"/>
            <a:ext cx="23428" cy="2975732"/>
          </a:xfrm>
          <a:prstGeom prst="straightConnector1">
            <a:avLst/>
          </a:prstGeom>
          <a:ln w="11112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553200" y="329625"/>
            <a:ext cx="2666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U (   ,   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27711" y="5322001"/>
                <a:ext cx="643805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b="1" dirty="0" smtClean="0">
                    <a:solidFill>
                      <a:srgbClr val="FFFF00"/>
                    </a:solidFill>
                  </a:rPr>
                  <a:t> increases </a:t>
                </a:r>
                <a:r>
                  <a:rPr lang="en-US" sz="3200" b="1" dirty="0" smtClean="0">
                    <a:solidFill>
                      <a:schemeClr val="bg1"/>
                    </a:solidFill>
                  </a:rPr>
                  <a:t>on the interval (   ,   )</a:t>
                </a:r>
                <a:endParaRPr lang="en-US" sz="3200" b="1" dirty="0" smtClean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11" y="5322001"/>
                <a:ext cx="6438059" cy="584775"/>
              </a:xfrm>
              <a:prstGeom prst="rect">
                <a:avLst/>
              </a:prstGeom>
              <a:blipFill rotWithShape="0">
                <a:blip r:embed="rId3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/>
          <p:cNvSpPr txBox="1"/>
          <p:nvPr/>
        </p:nvSpPr>
        <p:spPr>
          <a:xfrm>
            <a:off x="6553604" y="5312965"/>
            <a:ext cx="2666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U (   ,   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8840" y="1614376"/>
                <a:ext cx="6929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0" y="1614376"/>
                <a:ext cx="692946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/>
          <p:cNvSpPr txBox="1"/>
          <p:nvPr/>
        </p:nvSpPr>
        <p:spPr>
          <a:xfrm>
            <a:off x="1352971" y="6091863"/>
            <a:ext cx="2209799" cy="5847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9999"/>
                </a:solidFill>
              </a:rPr>
              <a:t>Examples…</a:t>
            </a:r>
            <a:endParaRPr lang="en-US" sz="2400" b="1" dirty="0" smtClean="0">
              <a:solidFill>
                <a:srgbClr val="FF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67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51" grpId="0"/>
      <p:bldP spid="52" grpId="0"/>
      <p:bldP spid="53" grpId="0"/>
      <p:bldP spid="54" grpId="0"/>
      <p:bldP spid="5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81000"/>
            <a:ext cx="8064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FF00"/>
                </a:solidFill>
              </a:rPr>
              <a:t>Extrema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(For now, maximums and minimums)</a:t>
            </a:r>
            <a:r>
              <a:rPr lang="en-US" sz="3200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 </a:t>
            </a:r>
            <a:endParaRPr lang="en-US" sz="3200" b="1" dirty="0" smtClean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1219200"/>
            <a:ext cx="8751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Maximum </a:t>
            </a:r>
            <a:r>
              <a:rPr lang="en-US" sz="3200" b="1" dirty="0" smtClean="0">
                <a:solidFill>
                  <a:schemeClr val="bg1"/>
                </a:solidFill>
              </a:rPr>
              <a:t>a point where the functions behavior changes from </a:t>
            </a:r>
            <a:r>
              <a:rPr lang="en-US" sz="3200" b="1" dirty="0" smtClean="0">
                <a:solidFill>
                  <a:srgbClr val="00B0F0"/>
                </a:solidFill>
              </a:rPr>
              <a:t>increasing</a:t>
            </a:r>
            <a:r>
              <a:rPr lang="en-US" sz="3200" b="1" dirty="0" smtClean="0">
                <a:solidFill>
                  <a:schemeClr val="bg1"/>
                </a:solidFill>
              </a:rPr>
              <a:t> to </a:t>
            </a:r>
            <a:r>
              <a:rPr lang="en-US" sz="3200" b="1" dirty="0" smtClean="0">
                <a:solidFill>
                  <a:srgbClr val="FF9999"/>
                </a:solidFill>
              </a:rPr>
              <a:t>decreasing.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7519" y="2514600"/>
            <a:ext cx="8751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Minimum </a:t>
            </a:r>
            <a:r>
              <a:rPr lang="en-US" sz="3200" b="1" dirty="0" smtClean="0">
                <a:solidFill>
                  <a:schemeClr val="bg1"/>
                </a:solidFill>
              </a:rPr>
              <a:t>a point where the functions behavior changes from </a:t>
            </a:r>
            <a:r>
              <a:rPr lang="en-US" sz="3200" b="1" dirty="0" smtClean="0">
                <a:solidFill>
                  <a:srgbClr val="FF9999"/>
                </a:solidFill>
              </a:rPr>
              <a:t>decreasing </a:t>
            </a:r>
            <a:r>
              <a:rPr lang="en-US" sz="3200" b="1" dirty="0" smtClean="0">
                <a:solidFill>
                  <a:schemeClr val="bg1"/>
                </a:solidFill>
              </a:rPr>
              <a:t>to </a:t>
            </a:r>
            <a:r>
              <a:rPr lang="en-US" sz="3200" b="1" dirty="0" smtClean="0">
                <a:solidFill>
                  <a:srgbClr val="00B0F0"/>
                </a:solidFill>
              </a:rPr>
              <a:t>increasing.</a:t>
            </a:r>
            <a:endParaRPr lang="en-US" sz="3200" b="1" dirty="0" smtClean="0">
              <a:solidFill>
                <a:srgbClr val="FF99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7519" y="3804313"/>
            <a:ext cx="8751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Absolute and Global vs. relative and local</a:t>
            </a:r>
            <a:endParaRPr lang="en-US" sz="3200" b="1" dirty="0" smtClean="0">
              <a:solidFill>
                <a:srgbClr val="FF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64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-10886" y="1782658"/>
            <a:ext cx="9111343" cy="1602799"/>
          </a:xfrm>
          <a:custGeom>
            <a:avLst/>
            <a:gdLst>
              <a:gd name="connsiteX0" fmla="*/ 0 w 9111343"/>
              <a:gd name="connsiteY0" fmla="*/ 361828 h 1602799"/>
              <a:gd name="connsiteX1" fmla="*/ 740229 w 9111343"/>
              <a:gd name="connsiteY1" fmla="*/ 546885 h 1602799"/>
              <a:gd name="connsiteX2" fmla="*/ 2286000 w 9111343"/>
              <a:gd name="connsiteY2" fmla="*/ 13485 h 1602799"/>
              <a:gd name="connsiteX3" fmla="*/ 4365172 w 9111343"/>
              <a:gd name="connsiteY3" fmla="*/ 1200028 h 1602799"/>
              <a:gd name="connsiteX4" fmla="*/ 6106886 w 9111343"/>
              <a:gd name="connsiteY4" fmla="*/ 993199 h 1602799"/>
              <a:gd name="connsiteX5" fmla="*/ 7282543 w 9111343"/>
              <a:gd name="connsiteY5" fmla="*/ 1602799 h 1602799"/>
              <a:gd name="connsiteX6" fmla="*/ 7282543 w 9111343"/>
              <a:gd name="connsiteY6" fmla="*/ 1602799 h 1602799"/>
              <a:gd name="connsiteX7" fmla="*/ 9111343 w 9111343"/>
              <a:gd name="connsiteY7" fmla="*/ 122342 h 1602799"/>
              <a:gd name="connsiteX8" fmla="*/ 9111343 w 9111343"/>
              <a:gd name="connsiteY8" fmla="*/ 122342 h 160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11343" h="1602799">
                <a:moveTo>
                  <a:pt x="0" y="361828"/>
                </a:moveTo>
                <a:cubicBezTo>
                  <a:pt x="179614" y="483385"/>
                  <a:pt x="359229" y="604942"/>
                  <a:pt x="740229" y="546885"/>
                </a:cubicBezTo>
                <a:cubicBezTo>
                  <a:pt x="1121229" y="488828"/>
                  <a:pt x="1681843" y="-95372"/>
                  <a:pt x="2286000" y="13485"/>
                </a:cubicBezTo>
                <a:cubicBezTo>
                  <a:pt x="2890157" y="122342"/>
                  <a:pt x="3728358" y="1036742"/>
                  <a:pt x="4365172" y="1200028"/>
                </a:cubicBezTo>
                <a:cubicBezTo>
                  <a:pt x="5001986" y="1363314"/>
                  <a:pt x="5620658" y="926071"/>
                  <a:pt x="6106886" y="993199"/>
                </a:cubicBezTo>
                <a:cubicBezTo>
                  <a:pt x="6593114" y="1060327"/>
                  <a:pt x="7282543" y="1602799"/>
                  <a:pt x="7282543" y="1602799"/>
                </a:cubicBezTo>
                <a:lnTo>
                  <a:pt x="7282543" y="1602799"/>
                </a:lnTo>
                <a:lnTo>
                  <a:pt x="9111343" y="122342"/>
                </a:lnTo>
                <a:lnTo>
                  <a:pt x="9111343" y="122342"/>
                </a:lnTo>
              </a:path>
            </a:pathLst>
          </a:custGeom>
          <a:noFill/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52400" y="2667000"/>
            <a:ext cx="8839200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343400" y="152400"/>
            <a:ext cx="0" cy="579120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133600" y="2590800"/>
            <a:ext cx="0" cy="15361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09600" y="2590800"/>
            <a:ext cx="0" cy="15361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648200" y="2590800"/>
            <a:ext cx="0" cy="15361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019800" y="2590800"/>
            <a:ext cx="0" cy="15361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7239000" y="2590800"/>
            <a:ext cx="0" cy="15361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905000" y="27432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-7</a:t>
            </a:r>
            <a:endParaRPr lang="en-US" sz="2400" b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2901" y="273873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-11</a:t>
            </a:r>
            <a:endParaRPr lang="en-US" sz="2400" b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95800" y="21336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</a:t>
            </a:r>
            <a:endParaRPr lang="en-US" sz="2400" b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67400" y="21336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6</a:t>
            </a:r>
            <a:endParaRPr lang="en-US" sz="2400" b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37614" y="21336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10</a:t>
            </a:r>
            <a:endParaRPr lang="en-US" sz="2400" b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860971" y="2353546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32514" y="-139988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y</a:t>
            </a:r>
          </a:p>
        </p:txBody>
      </p:sp>
      <p:sp>
        <p:nvSpPr>
          <p:cNvPr id="22" name="Oval 21"/>
          <p:cNvSpPr/>
          <p:nvPr/>
        </p:nvSpPr>
        <p:spPr>
          <a:xfrm>
            <a:off x="571499" y="2307772"/>
            <a:ext cx="76201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090056" y="1739115"/>
            <a:ext cx="76201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642756" y="2971800"/>
            <a:ext cx="76201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981699" y="2734503"/>
            <a:ext cx="76201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239000" y="3343008"/>
            <a:ext cx="76201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4278085" y="3419208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4267199" y="2810703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4278085" y="1777215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4267199" y="2307772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4278086" y="3009900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880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416243"/>
            <a:ext cx="8064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FF00"/>
                </a:solidFill>
              </a:rPr>
              <a:t>Boundedness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8084" y="1442750"/>
            <a:ext cx="8751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Bounded Above:</a:t>
            </a:r>
            <a:endParaRPr lang="en-US" sz="3200" b="1" dirty="0" smtClean="0">
              <a:solidFill>
                <a:srgbClr val="FF99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7519" y="2514600"/>
            <a:ext cx="8751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Bounded Below:</a:t>
            </a:r>
            <a:endParaRPr lang="en-US" sz="3200" b="1" dirty="0" smtClean="0">
              <a:solidFill>
                <a:srgbClr val="FF99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7519" y="3606225"/>
            <a:ext cx="8751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Bounded:</a:t>
            </a:r>
            <a:endParaRPr lang="en-US" sz="3200" b="1" dirty="0" smtClean="0">
              <a:solidFill>
                <a:srgbClr val="FF99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8084" y="4743194"/>
            <a:ext cx="8751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Not Bounded:</a:t>
            </a:r>
            <a:endParaRPr lang="en-US" sz="3200" b="1" dirty="0" smtClean="0">
              <a:solidFill>
                <a:srgbClr val="FF999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5600" y="6066396"/>
            <a:ext cx="2209799" cy="5847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9999"/>
                </a:solidFill>
              </a:rPr>
              <a:t>Examples…</a:t>
            </a:r>
            <a:endParaRPr lang="en-US" sz="2400" b="1" dirty="0" smtClean="0">
              <a:solidFill>
                <a:srgbClr val="FF9999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715000" y="416243"/>
            <a:ext cx="0" cy="1673424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565567" y="1245396"/>
            <a:ext cx="2375066" cy="6031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 rot="10800000">
            <a:off x="4554280" y="696597"/>
            <a:ext cx="2386353" cy="1042848"/>
          </a:xfrm>
          <a:custGeom>
            <a:avLst/>
            <a:gdLst>
              <a:gd name="connsiteX0" fmla="*/ 0 w 7903028"/>
              <a:gd name="connsiteY0" fmla="*/ 0 h 3735020"/>
              <a:gd name="connsiteX1" fmla="*/ 1796142 w 7903028"/>
              <a:gd name="connsiteY1" fmla="*/ 2971800 h 3735020"/>
              <a:gd name="connsiteX2" fmla="*/ 3755571 w 7903028"/>
              <a:gd name="connsiteY2" fmla="*/ 1371600 h 3735020"/>
              <a:gd name="connsiteX3" fmla="*/ 5932714 w 7903028"/>
              <a:gd name="connsiteY3" fmla="*/ 3733800 h 3735020"/>
              <a:gd name="connsiteX4" fmla="*/ 7903028 w 7903028"/>
              <a:gd name="connsiteY4" fmla="*/ 1001486 h 3735020"/>
              <a:gd name="connsiteX5" fmla="*/ 7903028 w 7903028"/>
              <a:gd name="connsiteY5" fmla="*/ 1001486 h 373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03028" h="3735020">
                <a:moveTo>
                  <a:pt x="0" y="0"/>
                </a:moveTo>
                <a:cubicBezTo>
                  <a:pt x="585107" y="1371600"/>
                  <a:pt x="1170214" y="2743200"/>
                  <a:pt x="1796142" y="2971800"/>
                </a:cubicBezTo>
                <a:cubicBezTo>
                  <a:pt x="2422071" y="3200400"/>
                  <a:pt x="3066142" y="1244600"/>
                  <a:pt x="3755571" y="1371600"/>
                </a:cubicBezTo>
                <a:cubicBezTo>
                  <a:pt x="4445000" y="1498600"/>
                  <a:pt x="5241471" y="3795486"/>
                  <a:pt x="5932714" y="3733800"/>
                </a:cubicBezTo>
                <a:cubicBezTo>
                  <a:pt x="6623957" y="3672114"/>
                  <a:pt x="7903028" y="1001486"/>
                  <a:pt x="7903028" y="1001486"/>
                </a:cubicBezTo>
                <a:lnTo>
                  <a:pt x="7903028" y="1001486"/>
                </a:lnTo>
              </a:path>
            </a:pathLst>
          </a:cu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6049926" y="1932801"/>
            <a:ext cx="0" cy="1673424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556707" y="4977747"/>
            <a:ext cx="0" cy="1673424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038600" y="3355776"/>
            <a:ext cx="0" cy="1673424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909036" y="2792888"/>
            <a:ext cx="2375066" cy="6031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378034" y="5834819"/>
            <a:ext cx="2375066" cy="6031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851067" y="4168837"/>
            <a:ext cx="2375066" cy="6031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reeform 38"/>
          <p:cNvSpPr/>
          <p:nvPr/>
        </p:nvSpPr>
        <p:spPr>
          <a:xfrm>
            <a:off x="5028484" y="2218493"/>
            <a:ext cx="2042884" cy="1028399"/>
          </a:xfrm>
          <a:custGeom>
            <a:avLst/>
            <a:gdLst>
              <a:gd name="connsiteX0" fmla="*/ 0 w 7903028"/>
              <a:gd name="connsiteY0" fmla="*/ 0 h 3735020"/>
              <a:gd name="connsiteX1" fmla="*/ 1796142 w 7903028"/>
              <a:gd name="connsiteY1" fmla="*/ 2971800 h 3735020"/>
              <a:gd name="connsiteX2" fmla="*/ 3755571 w 7903028"/>
              <a:gd name="connsiteY2" fmla="*/ 1371600 h 3735020"/>
              <a:gd name="connsiteX3" fmla="*/ 5932714 w 7903028"/>
              <a:gd name="connsiteY3" fmla="*/ 3733800 h 3735020"/>
              <a:gd name="connsiteX4" fmla="*/ 7903028 w 7903028"/>
              <a:gd name="connsiteY4" fmla="*/ 1001486 h 3735020"/>
              <a:gd name="connsiteX5" fmla="*/ 7903028 w 7903028"/>
              <a:gd name="connsiteY5" fmla="*/ 1001486 h 373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03028" h="3735020">
                <a:moveTo>
                  <a:pt x="0" y="0"/>
                </a:moveTo>
                <a:cubicBezTo>
                  <a:pt x="585107" y="1371600"/>
                  <a:pt x="1170214" y="2743200"/>
                  <a:pt x="1796142" y="2971800"/>
                </a:cubicBezTo>
                <a:cubicBezTo>
                  <a:pt x="2422071" y="3200400"/>
                  <a:pt x="3066142" y="1244600"/>
                  <a:pt x="3755571" y="1371600"/>
                </a:cubicBezTo>
                <a:cubicBezTo>
                  <a:pt x="4445000" y="1498600"/>
                  <a:pt x="5241471" y="3795486"/>
                  <a:pt x="5932714" y="3733800"/>
                </a:cubicBezTo>
                <a:cubicBezTo>
                  <a:pt x="6623957" y="3672114"/>
                  <a:pt x="7903028" y="1001486"/>
                  <a:pt x="7903028" y="1001486"/>
                </a:cubicBezTo>
                <a:lnTo>
                  <a:pt x="7903028" y="1001486"/>
                </a:lnTo>
              </a:path>
            </a:pathLst>
          </a:cu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2781062" y="3776817"/>
            <a:ext cx="2536081" cy="808100"/>
          </a:xfrm>
          <a:custGeom>
            <a:avLst/>
            <a:gdLst>
              <a:gd name="connsiteX0" fmla="*/ 0 w 2536081"/>
              <a:gd name="connsiteY0" fmla="*/ 435948 h 808100"/>
              <a:gd name="connsiteX1" fmla="*/ 489098 w 2536081"/>
              <a:gd name="connsiteY1" fmla="*/ 786823 h 808100"/>
              <a:gd name="connsiteX2" fmla="*/ 967563 w 2536081"/>
              <a:gd name="connsiteY2" fmla="*/ 13 h 808100"/>
              <a:gd name="connsiteX3" fmla="*/ 1626782 w 2536081"/>
              <a:gd name="connsiteY3" fmla="*/ 808088 h 808100"/>
              <a:gd name="connsiteX4" fmla="*/ 2147777 w 2536081"/>
              <a:gd name="connsiteY4" fmla="*/ 21279 h 808100"/>
              <a:gd name="connsiteX5" fmla="*/ 2498652 w 2536081"/>
              <a:gd name="connsiteY5" fmla="*/ 404051 h 808100"/>
              <a:gd name="connsiteX6" fmla="*/ 2509284 w 2536081"/>
              <a:gd name="connsiteY6" fmla="*/ 404051 h 80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36081" h="808100">
                <a:moveTo>
                  <a:pt x="0" y="435948"/>
                </a:moveTo>
                <a:cubicBezTo>
                  <a:pt x="163919" y="647713"/>
                  <a:pt x="327838" y="859479"/>
                  <a:pt x="489098" y="786823"/>
                </a:cubicBezTo>
                <a:cubicBezTo>
                  <a:pt x="650358" y="714167"/>
                  <a:pt x="777949" y="-3531"/>
                  <a:pt x="967563" y="13"/>
                </a:cubicBezTo>
                <a:cubicBezTo>
                  <a:pt x="1157177" y="3557"/>
                  <a:pt x="1430080" y="804544"/>
                  <a:pt x="1626782" y="808088"/>
                </a:cubicBezTo>
                <a:cubicBezTo>
                  <a:pt x="1823484" y="811632"/>
                  <a:pt x="2002465" y="88618"/>
                  <a:pt x="2147777" y="21279"/>
                </a:cubicBezTo>
                <a:cubicBezTo>
                  <a:pt x="2293089" y="-46061"/>
                  <a:pt x="2438401" y="340256"/>
                  <a:pt x="2498652" y="404051"/>
                </a:cubicBezTo>
                <a:cubicBezTo>
                  <a:pt x="2558903" y="467846"/>
                  <a:pt x="2534093" y="435948"/>
                  <a:pt x="2509284" y="404051"/>
                </a:cubicBezTo>
              </a:path>
            </a:pathLst>
          </a:cu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3841898" y="5109583"/>
            <a:ext cx="1424763" cy="1552354"/>
          </a:xfrm>
          <a:custGeom>
            <a:avLst/>
            <a:gdLst>
              <a:gd name="connsiteX0" fmla="*/ 0 w 1424763"/>
              <a:gd name="connsiteY0" fmla="*/ 1552354 h 1552354"/>
              <a:gd name="connsiteX1" fmla="*/ 308344 w 1424763"/>
              <a:gd name="connsiteY1" fmla="*/ 988828 h 1552354"/>
              <a:gd name="connsiteX2" fmla="*/ 1116419 w 1424763"/>
              <a:gd name="connsiteY2" fmla="*/ 701749 h 1552354"/>
              <a:gd name="connsiteX3" fmla="*/ 1424763 w 1424763"/>
              <a:gd name="connsiteY3" fmla="*/ 0 h 1552354"/>
              <a:gd name="connsiteX4" fmla="*/ 1424763 w 1424763"/>
              <a:gd name="connsiteY4" fmla="*/ 0 h 1552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4763" h="1552354">
                <a:moveTo>
                  <a:pt x="0" y="1552354"/>
                </a:moveTo>
                <a:cubicBezTo>
                  <a:pt x="61137" y="1341474"/>
                  <a:pt x="122274" y="1130595"/>
                  <a:pt x="308344" y="988828"/>
                </a:cubicBezTo>
                <a:cubicBezTo>
                  <a:pt x="494414" y="847061"/>
                  <a:pt x="930349" y="866554"/>
                  <a:pt x="1116419" y="701749"/>
                </a:cubicBezTo>
                <a:cubicBezTo>
                  <a:pt x="1302489" y="536944"/>
                  <a:pt x="1424763" y="0"/>
                  <a:pt x="1424763" y="0"/>
                </a:cubicBezTo>
                <a:lnTo>
                  <a:pt x="1424763" y="0"/>
                </a:lnTo>
              </a:path>
            </a:pathLst>
          </a:cu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/>
          <p:cNvCxnSpPr/>
          <p:nvPr/>
        </p:nvCxnSpPr>
        <p:spPr>
          <a:xfrm>
            <a:off x="4150959" y="609600"/>
            <a:ext cx="3543299" cy="0"/>
          </a:xfrm>
          <a:prstGeom prst="line">
            <a:avLst/>
          </a:prstGeom>
          <a:ln w="254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554279" y="3352800"/>
            <a:ext cx="3543299" cy="0"/>
          </a:xfrm>
          <a:prstGeom prst="line">
            <a:avLst/>
          </a:prstGeom>
          <a:ln w="254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603691" y="3752008"/>
            <a:ext cx="3543299" cy="0"/>
          </a:xfrm>
          <a:prstGeom prst="line">
            <a:avLst/>
          </a:prstGeom>
          <a:ln w="254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506627" y="4648200"/>
            <a:ext cx="3543299" cy="0"/>
          </a:xfrm>
          <a:prstGeom prst="line">
            <a:avLst/>
          </a:prstGeom>
          <a:ln w="254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001210" y="5498678"/>
            <a:ext cx="2057400" cy="36180"/>
          </a:xfrm>
          <a:prstGeom prst="line">
            <a:avLst/>
          </a:prstGeom>
          <a:ln w="254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 rot="2181143">
            <a:off x="5706838" y="4924917"/>
            <a:ext cx="1368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9999"/>
                </a:solidFill>
              </a:rPr>
              <a:t>Ahh</a:t>
            </a:r>
            <a:r>
              <a:rPr lang="en-US" dirty="0" smtClean="0">
                <a:solidFill>
                  <a:srgbClr val="FF9999"/>
                </a:solidFill>
              </a:rPr>
              <a:t>!</a:t>
            </a:r>
            <a:endParaRPr lang="en-US" dirty="0">
              <a:solidFill>
                <a:srgbClr val="FF9999"/>
              </a:solidFill>
            </a:endParaRPr>
          </a:p>
        </p:txBody>
      </p:sp>
      <p:cxnSp>
        <p:nvCxnSpPr>
          <p:cNvPr id="56" name="Curved Connector 55"/>
          <p:cNvCxnSpPr/>
          <p:nvPr/>
        </p:nvCxnSpPr>
        <p:spPr>
          <a:xfrm rot="10800000" flipV="1">
            <a:off x="5058611" y="4805336"/>
            <a:ext cx="714685" cy="580110"/>
          </a:xfrm>
          <a:prstGeom prst="curvedConnector3">
            <a:avLst>
              <a:gd name="adj1" fmla="val 10802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887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5" grpId="0"/>
      <p:bldP spid="7" grpId="0"/>
      <p:bldP spid="8" grpId="0"/>
      <p:bldP spid="9" grpId="0" animBg="1"/>
      <p:bldP spid="13" grpId="0" animBg="1"/>
      <p:bldP spid="39" grpId="0" animBg="1"/>
      <p:bldP spid="43" grpId="0" animBg="1"/>
      <p:bldP spid="44" grpId="0" animBg="1"/>
      <p:bldP spid="5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416243"/>
            <a:ext cx="8064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Symmetry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400" y="121920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Even:</a:t>
            </a:r>
            <a:r>
              <a:rPr lang="en-US" sz="3200" b="1" dirty="0" smtClean="0">
                <a:solidFill>
                  <a:schemeClr val="bg1"/>
                </a:solidFill>
              </a:rPr>
              <a:t> when opposite values are used for the </a:t>
            </a:r>
            <a:r>
              <a:rPr lang="en-US" sz="3200" b="1" dirty="0" smtClean="0">
                <a:solidFill>
                  <a:srgbClr val="FF9999"/>
                </a:solidFill>
              </a:rPr>
              <a:t>input</a:t>
            </a:r>
            <a:r>
              <a:rPr lang="en-US" sz="3200" b="1" dirty="0" smtClean="0">
                <a:solidFill>
                  <a:schemeClr val="bg1"/>
                </a:solidFill>
              </a:rPr>
              <a:t>, the </a:t>
            </a:r>
            <a:r>
              <a:rPr lang="en-US" sz="3200" b="1" dirty="0" smtClean="0">
                <a:solidFill>
                  <a:srgbClr val="FF9999"/>
                </a:solidFill>
              </a:rPr>
              <a:t>output</a:t>
            </a:r>
            <a:r>
              <a:rPr lang="en-US" sz="3200" b="1" dirty="0" smtClean="0">
                <a:solidFill>
                  <a:schemeClr val="bg1"/>
                </a:solidFill>
              </a:rPr>
              <a:t> values will be equivalent</a:t>
            </a:r>
            <a:endParaRPr lang="en-US" sz="3200" b="1" dirty="0" smtClean="0">
              <a:solidFill>
                <a:srgbClr val="FF99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7519" y="3581400"/>
            <a:ext cx="85764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Odd:</a:t>
            </a:r>
            <a:r>
              <a:rPr lang="en-US" sz="3200" b="1" dirty="0" smtClean="0">
                <a:solidFill>
                  <a:schemeClr val="bg1"/>
                </a:solidFill>
              </a:rPr>
              <a:t> when opposite values are used for the </a:t>
            </a:r>
            <a:r>
              <a:rPr lang="en-US" sz="3200" b="1" dirty="0" smtClean="0">
                <a:solidFill>
                  <a:srgbClr val="FF9999"/>
                </a:solidFill>
              </a:rPr>
              <a:t>input</a:t>
            </a:r>
            <a:r>
              <a:rPr lang="en-US" sz="3200" b="1" dirty="0" smtClean="0">
                <a:solidFill>
                  <a:schemeClr val="bg1"/>
                </a:solidFill>
              </a:rPr>
              <a:t>, the </a:t>
            </a:r>
            <a:r>
              <a:rPr lang="en-US" sz="3200" b="1" dirty="0" smtClean="0">
                <a:solidFill>
                  <a:srgbClr val="FF9999"/>
                </a:solidFill>
              </a:rPr>
              <a:t>output</a:t>
            </a:r>
            <a:r>
              <a:rPr lang="en-US" sz="3200" b="1" dirty="0" smtClean="0">
                <a:solidFill>
                  <a:schemeClr val="bg1"/>
                </a:solidFill>
              </a:rPr>
              <a:t> values will be opposite values</a:t>
            </a:r>
            <a:endParaRPr lang="en-US" sz="3200" b="1" dirty="0" smtClean="0">
              <a:solidFill>
                <a:srgbClr val="FF999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5600" y="6066396"/>
            <a:ext cx="2209799" cy="5847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9999"/>
                </a:solidFill>
              </a:rPr>
              <a:t>Examples…</a:t>
            </a:r>
            <a:endParaRPr lang="en-US" sz="2400" b="1" dirty="0" smtClean="0">
              <a:solidFill>
                <a:srgbClr val="FF999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/>
              <p:cNvSpPr txBox="1">
                <a:spLocks/>
              </p:cNvSpPr>
              <p:nvPr/>
            </p:nvSpPr>
            <p:spPr>
              <a:xfrm>
                <a:off x="-235033" y="2079100"/>
                <a:ext cx="9601199" cy="1469643"/>
              </a:xfrm>
              <a:prstGeom prst="rect">
                <a:avLst/>
              </a:prstGeom>
            </p:spPr>
            <p:txBody>
              <a:bodyPr vert="horz" lIns="121888" tIns="60944" rIns="121888" bIns="60944" rtlCol="0" anchor="ctr">
                <a:normAutofit fontScale="975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4000" dirty="0" smtClean="0">
                    <a:solidFill>
                      <a:srgbClr val="FFFF00"/>
                    </a:solidFill>
                    <a:latin typeface="KG Ten Thousand Reasons" panose="02000000000000000000" pitchFamily="2" charset="0"/>
                  </a:rPr>
                  <a:t>Even Functions: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0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40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000" dirty="0">
                  <a:solidFill>
                    <a:srgbClr val="FFFF00"/>
                  </a:solidFill>
                  <a:latin typeface="KG Ten Thousand Reasons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35033" y="2079100"/>
                <a:ext cx="9601199" cy="146964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1"/>
              <p:cNvSpPr txBox="1">
                <a:spLocks/>
              </p:cNvSpPr>
              <p:nvPr/>
            </p:nvSpPr>
            <p:spPr>
              <a:xfrm>
                <a:off x="-235033" y="4596753"/>
                <a:ext cx="9601199" cy="1469643"/>
              </a:xfrm>
              <a:prstGeom prst="rect">
                <a:avLst/>
              </a:prstGeom>
            </p:spPr>
            <p:txBody>
              <a:bodyPr vert="horz" lIns="121888" tIns="60944" rIns="121888" bIns="60944" rtlCol="0" anchor="ctr">
                <a:normAutofit fontScale="975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4000" dirty="0" smtClean="0">
                    <a:solidFill>
                      <a:srgbClr val="FFFF00"/>
                    </a:solidFill>
                    <a:latin typeface="KG Ten Thousand Reasons" panose="02000000000000000000" pitchFamily="2" charset="0"/>
                  </a:rPr>
                  <a:t>Odd Functions: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0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0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40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000" dirty="0">
                  <a:solidFill>
                    <a:srgbClr val="FFFF00"/>
                  </a:solidFill>
                  <a:latin typeface="KG Ten Thousand Reasons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35033" y="4596753"/>
                <a:ext cx="9601199" cy="14696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911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5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152400" y="457200"/>
                <a:ext cx="8915400" cy="54102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3200" u="sng" dirty="0" smtClean="0">
                    <a:solidFill>
                      <a:srgbClr val="FFC000"/>
                    </a:solidFill>
                  </a:rPr>
                  <a:t>Horizontal Asymptote</a:t>
                </a:r>
                <a:r>
                  <a:rPr lang="en-US" sz="3200" u="sng" dirty="0" smtClean="0">
                    <a:solidFill>
                      <a:schemeClr val="bg1"/>
                    </a:solidFill>
                  </a:rPr>
                  <a:t/>
                </a:r>
                <a:br>
                  <a:rPr lang="en-US" sz="3200" u="sng" dirty="0" smtClean="0">
                    <a:solidFill>
                      <a:schemeClr val="bg1"/>
                    </a:solidFill>
                  </a:rPr>
                </a:br>
                <a:r>
                  <a:rPr lang="en-US" sz="2800" dirty="0" smtClean="0">
                    <a:solidFill>
                      <a:schemeClr val="bg1"/>
                    </a:solidFill>
                  </a:rPr>
                  <a:t>This has 3 possibilities.</a:t>
                </a:r>
              </a:p>
              <a:p>
                <a:pPr algn="l"/>
                <a:r>
                  <a:rPr lang="en-US" sz="3200" dirty="0" smtClean="0">
                    <a:solidFill>
                      <a:schemeClr val="bg1"/>
                    </a:solidFill>
                  </a:rPr>
                  <a:t>- If the degree of the numerator is </a:t>
                </a:r>
                <a:r>
                  <a:rPr lang="en-US" sz="3200" dirty="0" smtClean="0">
                    <a:solidFill>
                      <a:srgbClr val="FFC000"/>
                    </a:solidFill>
                  </a:rPr>
                  <a:t>less than </a:t>
                </a:r>
                <a:r>
                  <a:rPr lang="en-US" sz="3200" dirty="0" smtClean="0">
                    <a:solidFill>
                      <a:schemeClr val="bg1"/>
                    </a:solidFill>
                  </a:rPr>
                  <a:t>the degree of the denominator, then your H.A. is at         y = 0.</a:t>
                </a:r>
              </a:p>
              <a:p>
                <a:pPr algn="l"/>
                <a:endParaRPr lang="en-US" sz="2800" dirty="0" smtClean="0">
                  <a:solidFill>
                    <a:schemeClr val="bg1"/>
                  </a:solidFill>
                </a:endParaRPr>
              </a:p>
              <a:p>
                <a:pPr algn="l"/>
                <a:r>
                  <a:rPr lang="en-US" sz="3200" dirty="0" smtClean="0">
                    <a:solidFill>
                      <a:schemeClr val="bg1"/>
                    </a:solidFill>
                  </a:rPr>
                  <a:t>- If the degree of the numerator is </a:t>
                </a:r>
                <a:r>
                  <a:rPr lang="en-US" sz="3200" dirty="0" smtClean="0">
                    <a:solidFill>
                      <a:srgbClr val="FFC000"/>
                    </a:solidFill>
                  </a:rPr>
                  <a:t>equal to </a:t>
                </a:r>
                <a:r>
                  <a:rPr lang="en-US" sz="3200" dirty="0" smtClean="0">
                    <a:solidFill>
                      <a:schemeClr val="bg1"/>
                    </a:solidFill>
                  </a:rPr>
                  <a:t>the degree of the denominator, then your H.A. is at         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𝑙𝑒𝑎𝑑𝑖𝑛𝑔</m:t>
                        </m:r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𝑐𝑜𝑒𝑓𝑓𝑖𝑐𝑖𝑒𝑛𝑡</m:t>
                        </m:r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𝑛𝑢𝑚𝑒𝑟𝑎𝑡𝑜𝑟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𝑙𝑒𝑎𝑑𝑖𝑛𝑔</m:t>
                        </m:r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𝑐𝑜𝑒𝑓𝑓𝑖𝑐𝑖𝑒𝑛𝑡</m:t>
                        </m:r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𝑑𝑒𝑛𝑜𝑚𝑖𝑛𝑎𝑡𝑜𝑟</m:t>
                        </m:r>
                      </m:den>
                    </m:f>
                  </m:oMath>
                </a14:m>
                <a:r>
                  <a:rPr lang="en-US" sz="3600" dirty="0" smtClean="0">
                    <a:solidFill>
                      <a:schemeClr val="bg1"/>
                    </a:solidFill>
                  </a:rPr>
                  <a:t>.</a:t>
                </a:r>
              </a:p>
              <a:p>
                <a:pPr marL="457200" indent="-457200" algn="l">
                  <a:buFontTx/>
                  <a:buChar char="-"/>
                </a:pPr>
                <a:endParaRPr lang="en-US" sz="3200" dirty="0" smtClean="0">
                  <a:solidFill>
                    <a:schemeClr val="bg1"/>
                  </a:solidFill>
                </a:endParaRPr>
              </a:p>
              <a:p>
                <a:pPr algn="l"/>
                <a:r>
                  <a:rPr lang="en-US" sz="3200" dirty="0" smtClean="0">
                    <a:solidFill>
                      <a:schemeClr val="bg1"/>
                    </a:solidFill>
                  </a:rPr>
                  <a:t>- If the degree of the numerator is </a:t>
                </a:r>
                <a:r>
                  <a:rPr lang="en-US" sz="3200" dirty="0" smtClean="0">
                    <a:solidFill>
                      <a:srgbClr val="FFC000"/>
                    </a:solidFill>
                  </a:rPr>
                  <a:t>greater than </a:t>
                </a:r>
                <a:r>
                  <a:rPr lang="en-US" sz="3200" dirty="0" smtClean="0">
                    <a:solidFill>
                      <a:schemeClr val="bg1"/>
                    </a:solidFill>
                  </a:rPr>
                  <a:t>the degree of the denominator, then there is no H.A.  However, there is a slant asymptote.</a:t>
                </a:r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57200"/>
                <a:ext cx="8915400" cy="5410200"/>
              </a:xfrm>
              <a:prstGeom prst="rect">
                <a:avLst/>
              </a:prstGeom>
              <a:blipFill rotWithShape="0">
                <a:blip r:embed="rId2"/>
                <a:stretch>
                  <a:fillRect l="-1709" t="-12387" b="-14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705600" y="6066396"/>
            <a:ext cx="2209799" cy="5847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9999"/>
                </a:solidFill>
              </a:rPr>
              <a:t>Examples…</a:t>
            </a:r>
            <a:endParaRPr lang="en-US" sz="2400" b="1" dirty="0" smtClean="0">
              <a:solidFill>
                <a:srgbClr val="FF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14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Top 10 Things to Describe a Graph</a:t>
            </a:r>
            <a:endParaRPr lang="en-US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7200" y="1447800"/>
                <a:ext cx="8686800" cy="5016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white"/>
                    </a:solidFill>
                  </a:rPr>
                  <a:t>Parent Function, </a:t>
                </a:r>
                <a:r>
                  <a:rPr lang="en-US" sz="3200" dirty="0" smtClean="0">
                    <a:solidFill>
                      <a:prstClr val="white"/>
                    </a:solidFill>
                  </a:rPr>
                  <a:t>Type/degree</a:t>
                </a:r>
              </a:p>
              <a:p>
                <a:r>
                  <a:rPr lang="en-US" sz="3200" dirty="0" smtClean="0">
                    <a:solidFill>
                      <a:prstClr val="white"/>
                    </a:solidFill>
                  </a:rPr>
                  <a:t>Transformations</a:t>
                </a:r>
                <a:endParaRPr lang="en-US" sz="3200" dirty="0">
                  <a:solidFill>
                    <a:prstClr val="white"/>
                  </a:solidFill>
                </a:endParaRPr>
              </a:p>
              <a:p>
                <a:r>
                  <a:rPr lang="en-US" sz="3200" dirty="0">
                    <a:solidFill>
                      <a:prstClr val="white"/>
                    </a:solidFill>
                  </a:rPr>
                  <a:t>Domain/Range </a:t>
                </a:r>
                <a:r>
                  <a:rPr lang="en-US" sz="2400" dirty="0">
                    <a:solidFill>
                      <a:srgbClr val="00B0F0"/>
                    </a:solidFill>
                  </a:rPr>
                  <a:t>(in Interval Notation)</a:t>
                </a:r>
                <a:endParaRPr lang="en-US" sz="3200" dirty="0">
                  <a:solidFill>
                    <a:srgbClr val="00B0F0"/>
                  </a:solidFill>
                </a:endParaRPr>
              </a:p>
              <a:p>
                <a:r>
                  <a:rPr lang="en-US" sz="3200" dirty="0">
                    <a:solidFill>
                      <a:prstClr val="white"/>
                    </a:solidFill>
                  </a:rPr>
                  <a:t>Continuity </a:t>
                </a:r>
                <a:r>
                  <a:rPr lang="en-US" sz="2400" dirty="0">
                    <a:solidFill>
                      <a:srgbClr val="00B0F0"/>
                    </a:solidFill>
                  </a:rPr>
                  <a:t>(continuous, point </a:t>
                </a:r>
                <a:r>
                  <a:rPr lang="en-US" sz="2400" dirty="0" smtClean="0">
                    <a:solidFill>
                      <a:srgbClr val="00B0F0"/>
                    </a:solidFill>
                  </a:rPr>
                  <a:t>discontinuity at x= )</a:t>
                </a:r>
                <a:endParaRPr lang="en-US" sz="3200" dirty="0" smtClean="0">
                  <a:solidFill>
                    <a:prstClr val="white"/>
                  </a:solidFill>
                </a:endParaRPr>
              </a:p>
              <a:p>
                <a:r>
                  <a:rPr lang="en-US" sz="3200" dirty="0" err="1" smtClean="0">
                    <a:solidFill>
                      <a:prstClr val="white"/>
                    </a:solidFill>
                  </a:rPr>
                  <a:t>Extrema</a:t>
                </a:r>
                <a:r>
                  <a:rPr lang="en-US" sz="3200" dirty="0" smtClean="0">
                    <a:solidFill>
                      <a:prstClr val="white"/>
                    </a:solidFill>
                  </a:rPr>
                  <a:t> </a:t>
                </a:r>
                <a:r>
                  <a:rPr lang="en-US" sz="2400" dirty="0" smtClean="0">
                    <a:solidFill>
                      <a:srgbClr val="00B0F0"/>
                    </a:solidFill>
                  </a:rPr>
                  <a:t>(are points: minimum, maximum)</a:t>
                </a:r>
              </a:p>
              <a:p>
                <a:r>
                  <a:rPr lang="en-US" sz="3200" dirty="0" smtClean="0">
                    <a:solidFill>
                      <a:prstClr val="white"/>
                    </a:solidFill>
                  </a:rPr>
                  <a:t>Asymptotes </a:t>
                </a:r>
                <a:r>
                  <a:rPr lang="en-US" sz="2400" dirty="0" smtClean="0">
                    <a:solidFill>
                      <a:srgbClr val="00B0F0"/>
                    </a:solidFill>
                  </a:rPr>
                  <a:t>(x= , and y= , and behavior with Limit Notation)</a:t>
                </a:r>
              </a:p>
              <a:p>
                <a:r>
                  <a:rPr lang="en-US" sz="3200" dirty="0" smtClean="0">
                    <a:solidFill>
                      <a:prstClr val="white"/>
                    </a:solidFill>
                  </a:rPr>
                  <a:t>End </a:t>
                </a:r>
                <a:r>
                  <a:rPr lang="en-US" sz="3200" dirty="0">
                    <a:solidFill>
                      <a:prstClr val="white"/>
                    </a:solidFill>
                  </a:rPr>
                  <a:t>Behavior </a:t>
                </a:r>
                <a:r>
                  <a:rPr lang="en-US" sz="2400" dirty="0">
                    <a:solidFill>
                      <a:srgbClr val="00B0F0"/>
                    </a:solidFill>
                  </a:rPr>
                  <a:t>(with Limit Notation)</a:t>
                </a:r>
              </a:p>
              <a:p>
                <a:r>
                  <a:rPr lang="en-US" sz="3200" dirty="0">
                    <a:solidFill>
                      <a:prstClr val="white"/>
                    </a:solidFill>
                  </a:rPr>
                  <a:t>Middle Behavior </a:t>
                </a:r>
                <a:r>
                  <a:rPr lang="en-US" sz="2400" dirty="0">
                    <a:solidFill>
                      <a:srgbClr val="00B0F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B0F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B0F0"/>
                    </a:solidFill>
                  </a:rPr>
                  <a:t> is increasing/decreasing on interval)</a:t>
                </a:r>
                <a:endParaRPr lang="en-US" sz="3200" dirty="0">
                  <a:solidFill>
                    <a:srgbClr val="00B0F0"/>
                  </a:solidFill>
                </a:endParaRPr>
              </a:p>
              <a:p>
                <a:r>
                  <a:rPr lang="en-US" sz="3200" dirty="0">
                    <a:solidFill>
                      <a:prstClr val="white"/>
                    </a:solidFill>
                  </a:rPr>
                  <a:t>Zeroes, Multiplicity, y-intercept</a:t>
                </a:r>
              </a:p>
              <a:p>
                <a:r>
                  <a:rPr lang="en-US" sz="3200" dirty="0">
                    <a:solidFill>
                      <a:prstClr val="white"/>
                    </a:solidFill>
                  </a:rPr>
                  <a:t>Symmetry and </a:t>
                </a:r>
                <a:r>
                  <a:rPr lang="en-US" sz="3200" dirty="0" err="1">
                    <a:solidFill>
                      <a:prstClr val="white"/>
                    </a:solidFill>
                  </a:rPr>
                  <a:t>Boundedness</a:t>
                </a:r>
                <a:endParaRPr lang="en-US" sz="3200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447800"/>
                <a:ext cx="8686800" cy="5016758"/>
              </a:xfrm>
              <a:prstGeom prst="rect">
                <a:avLst/>
              </a:prstGeom>
              <a:blipFill rotWithShape="0">
                <a:blip r:embed="rId2"/>
                <a:stretch>
                  <a:fillRect l="-1754" t="-1582" b="-3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091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Top 10 Things to Describe a Graph</a:t>
            </a:r>
            <a:endParaRPr lang="en-US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7200" y="1447800"/>
                <a:ext cx="8686800" cy="5016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white"/>
                    </a:solidFill>
                  </a:rPr>
                  <a:t>Parent Function, </a:t>
                </a:r>
                <a:r>
                  <a:rPr lang="en-US" sz="3200" dirty="0" smtClean="0">
                    <a:solidFill>
                      <a:prstClr val="white"/>
                    </a:solidFill>
                  </a:rPr>
                  <a:t>Type/degree</a:t>
                </a:r>
              </a:p>
              <a:p>
                <a:r>
                  <a:rPr lang="en-US" sz="3200" dirty="0" smtClean="0">
                    <a:solidFill>
                      <a:prstClr val="white"/>
                    </a:solidFill>
                  </a:rPr>
                  <a:t>Transformations</a:t>
                </a:r>
                <a:endParaRPr lang="en-US" sz="3200" dirty="0">
                  <a:solidFill>
                    <a:prstClr val="white"/>
                  </a:solidFill>
                </a:endParaRPr>
              </a:p>
              <a:p>
                <a:r>
                  <a:rPr lang="en-US" sz="3200" dirty="0">
                    <a:solidFill>
                      <a:prstClr val="white"/>
                    </a:solidFill>
                  </a:rPr>
                  <a:t>Domain/Range </a:t>
                </a:r>
                <a:r>
                  <a:rPr lang="en-US" sz="2400" dirty="0">
                    <a:solidFill>
                      <a:srgbClr val="00B0F0"/>
                    </a:solidFill>
                  </a:rPr>
                  <a:t>(in Interval Notation)</a:t>
                </a:r>
                <a:endParaRPr lang="en-US" sz="3200" dirty="0">
                  <a:solidFill>
                    <a:srgbClr val="00B0F0"/>
                  </a:solidFill>
                </a:endParaRPr>
              </a:p>
              <a:p>
                <a:r>
                  <a:rPr lang="en-US" sz="3200" dirty="0">
                    <a:solidFill>
                      <a:prstClr val="white"/>
                    </a:solidFill>
                  </a:rPr>
                  <a:t>Continuity </a:t>
                </a:r>
                <a:r>
                  <a:rPr lang="en-US" sz="2400" dirty="0">
                    <a:solidFill>
                      <a:srgbClr val="00B0F0"/>
                    </a:solidFill>
                  </a:rPr>
                  <a:t>(continuous, point </a:t>
                </a:r>
                <a:r>
                  <a:rPr lang="en-US" sz="2400" dirty="0" smtClean="0">
                    <a:solidFill>
                      <a:srgbClr val="00B0F0"/>
                    </a:solidFill>
                  </a:rPr>
                  <a:t>discontinuity at x= )</a:t>
                </a:r>
                <a:endParaRPr lang="en-US" sz="3200" dirty="0" smtClean="0">
                  <a:solidFill>
                    <a:prstClr val="white"/>
                  </a:solidFill>
                </a:endParaRPr>
              </a:p>
              <a:p>
                <a:r>
                  <a:rPr lang="en-US" sz="3200" dirty="0" err="1" smtClean="0">
                    <a:solidFill>
                      <a:prstClr val="white"/>
                    </a:solidFill>
                  </a:rPr>
                  <a:t>Extrema</a:t>
                </a:r>
                <a:r>
                  <a:rPr lang="en-US" sz="3200" dirty="0" smtClean="0">
                    <a:solidFill>
                      <a:prstClr val="white"/>
                    </a:solidFill>
                  </a:rPr>
                  <a:t> </a:t>
                </a:r>
                <a:r>
                  <a:rPr lang="en-US" sz="2400" dirty="0" smtClean="0">
                    <a:solidFill>
                      <a:srgbClr val="00B0F0"/>
                    </a:solidFill>
                  </a:rPr>
                  <a:t>(are points: minimum, maximum)</a:t>
                </a:r>
              </a:p>
              <a:p>
                <a:r>
                  <a:rPr lang="en-US" sz="3200" dirty="0" smtClean="0">
                    <a:solidFill>
                      <a:prstClr val="white"/>
                    </a:solidFill>
                  </a:rPr>
                  <a:t>Asymptotes </a:t>
                </a:r>
                <a:r>
                  <a:rPr lang="en-US" sz="2400" dirty="0" smtClean="0">
                    <a:solidFill>
                      <a:srgbClr val="00B0F0"/>
                    </a:solidFill>
                  </a:rPr>
                  <a:t>(x= , and y= , and behavior with Limit Notation)</a:t>
                </a:r>
              </a:p>
              <a:p>
                <a:r>
                  <a:rPr lang="en-US" sz="3200" dirty="0" smtClean="0">
                    <a:solidFill>
                      <a:prstClr val="white"/>
                    </a:solidFill>
                  </a:rPr>
                  <a:t>End </a:t>
                </a:r>
                <a:r>
                  <a:rPr lang="en-US" sz="3200" dirty="0">
                    <a:solidFill>
                      <a:prstClr val="white"/>
                    </a:solidFill>
                  </a:rPr>
                  <a:t>Behavior </a:t>
                </a:r>
                <a:r>
                  <a:rPr lang="en-US" sz="2400" dirty="0">
                    <a:solidFill>
                      <a:srgbClr val="00B0F0"/>
                    </a:solidFill>
                  </a:rPr>
                  <a:t>(with Limit Notation)</a:t>
                </a:r>
              </a:p>
              <a:p>
                <a:r>
                  <a:rPr lang="en-US" sz="3200" dirty="0">
                    <a:solidFill>
                      <a:prstClr val="white"/>
                    </a:solidFill>
                  </a:rPr>
                  <a:t>Middle Behavior </a:t>
                </a:r>
                <a:r>
                  <a:rPr lang="en-US" sz="2400" dirty="0">
                    <a:solidFill>
                      <a:srgbClr val="00B0F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B0F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B0F0"/>
                    </a:solidFill>
                  </a:rPr>
                  <a:t> is increasing/decreasing on interval)</a:t>
                </a:r>
                <a:endParaRPr lang="en-US" sz="3200" dirty="0">
                  <a:solidFill>
                    <a:srgbClr val="00B0F0"/>
                  </a:solidFill>
                </a:endParaRPr>
              </a:p>
              <a:p>
                <a:r>
                  <a:rPr lang="en-US" sz="3200" dirty="0">
                    <a:solidFill>
                      <a:prstClr val="white"/>
                    </a:solidFill>
                  </a:rPr>
                  <a:t>Zeroes, Multiplicity, y-intercept</a:t>
                </a:r>
              </a:p>
              <a:p>
                <a:r>
                  <a:rPr lang="en-US" sz="3200" dirty="0">
                    <a:solidFill>
                      <a:prstClr val="white"/>
                    </a:solidFill>
                  </a:rPr>
                  <a:t>Symmetry and </a:t>
                </a:r>
                <a:r>
                  <a:rPr lang="en-US" sz="3200" dirty="0" err="1">
                    <a:solidFill>
                      <a:prstClr val="white"/>
                    </a:solidFill>
                  </a:rPr>
                  <a:t>Boundedness</a:t>
                </a:r>
                <a:endParaRPr lang="en-US" sz="3200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447800"/>
                <a:ext cx="8686800" cy="5016758"/>
              </a:xfrm>
              <a:prstGeom prst="rect">
                <a:avLst/>
              </a:prstGeom>
              <a:blipFill rotWithShape="0">
                <a:blip r:embed="rId2"/>
                <a:stretch>
                  <a:fillRect l="-1754" t="-1582" b="-3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083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-4" y="2819400"/>
                <a:ext cx="9143999" cy="4031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FF00"/>
                    </a:solidFill>
                  </a:rPr>
                  <a:t>Steps to find domain</a:t>
                </a:r>
              </a:p>
              <a:p>
                <a:r>
                  <a:rPr lang="en-US" sz="3200" b="1" dirty="0">
                    <a:solidFill>
                      <a:srgbClr val="FFFF00"/>
                    </a:solidFill>
                  </a:rPr>
                  <a:t> </a:t>
                </a:r>
                <a:r>
                  <a:rPr lang="en-US" sz="3200" b="1" dirty="0" smtClean="0">
                    <a:solidFill>
                      <a:srgbClr val="FFFF00"/>
                    </a:solidFill>
                  </a:rPr>
                  <a:t>   1. </a:t>
                </a:r>
                <a:r>
                  <a:rPr lang="en-US" sz="3200" b="1" dirty="0" smtClean="0">
                    <a:solidFill>
                      <a:schemeClr val="bg1"/>
                    </a:solidFill>
                  </a:rPr>
                  <a:t>Picture the graph</a:t>
                </a:r>
              </a:p>
              <a:p>
                <a:r>
                  <a:rPr lang="en-US" sz="3200" b="1" dirty="0" smtClean="0">
                    <a:solidFill>
                      <a:srgbClr val="FFFF00"/>
                    </a:solidFill>
                  </a:rPr>
                  <a:t>    2. </a:t>
                </a:r>
                <a:r>
                  <a:rPr lang="en-US" sz="3200" b="1" dirty="0" smtClean="0">
                    <a:solidFill>
                      <a:schemeClr val="bg1"/>
                    </a:solidFill>
                  </a:rPr>
                  <a:t>Assume the domain is all real numbers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∞,∞</m:t>
                        </m:r>
                      </m:e>
                    </m:d>
                  </m:oMath>
                </a14:m>
                <a:r>
                  <a:rPr lang="en-US" sz="3200" b="1" dirty="0" smtClean="0">
                    <a:solidFill>
                      <a:srgbClr val="FFFF00"/>
                    </a:solidFill>
                  </a:rPr>
                  <a:t> </a:t>
                </a:r>
              </a:p>
              <a:p>
                <a:r>
                  <a:rPr lang="en-US" sz="3200" b="1" dirty="0" smtClean="0">
                    <a:solidFill>
                      <a:srgbClr val="FFFF00"/>
                    </a:solidFill>
                  </a:rPr>
                  <a:t>    3. </a:t>
                </a:r>
                <a:r>
                  <a:rPr lang="en-US" sz="3200" b="1" dirty="0" smtClean="0">
                    <a:solidFill>
                      <a:schemeClr val="bg1"/>
                    </a:solidFill>
                  </a:rPr>
                  <a:t>Find restrictions from and in order of 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/>
                </a:r>
                <a:br>
                  <a:rPr lang="en-US" sz="3200" b="1" dirty="0">
                    <a:solidFill>
                      <a:schemeClr val="bg1"/>
                    </a:solidFill>
                  </a:rPr>
                </a:br>
                <a:r>
                  <a:rPr lang="en-US" sz="3200" b="1" dirty="0" smtClean="0">
                    <a:solidFill>
                      <a:schemeClr val="bg1"/>
                    </a:solidFill>
                  </a:rPr>
                  <a:t>         the two </a:t>
                </a:r>
                <a:r>
                  <a:rPr lang="en-US" sz="3200" b="1" dirty="0" smtClean="0">
                    <a:solidFill>
                      <a:schemeClr val="bg1"/>
                    </a:solidFill>
                  </a:rPr>
                  <a:t>no-no’s</a:t>
                </a:r>
              </a:p>
              <a:p>
                <a:r>
                  <a:rPr lang="en-US" sz="3200" b="1" dirty="0" smtClean="0">
                    <a:solidFill>
                      <a:schemeClr val="bg1"/>
                    </a:solidFill>
                  </a:rPr>
                  <a:t>    </a:t>
                </a:r>
                <a:r>
                  <a:rPr lang="en-US" sz="3200" b="1" dirty="0" smtClean="0">
                    <a:solidFill>
                      <a:srgbClr val="FFFF00"/>
                    </a:solidFill>
                  </a:rPr>
                  <a:t>4.</a:t>
                </a:r>
                <a:r>
                  <a:rPr lang="en-US" sz="3200" b="1" dirty="0" smtClean="0">
                    <a:solidFill>
                      <a:schemeClr val="bg1"/>
                    </a:solidFill>
                  </a:rPr>
                  <a:t> If there is a square root, set the radicand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3200" b="1" dirty="0" smtClean="0">
                    <a:solidFill>
                      <a:schemeClr val="bg1"/>
                    </a:solidFill>
                  </a:rPr>
                  <a:t> 0</a:t>
                </a:r>
              </a:p>
              <a:p>
                <a:r>
                  <a:rPr lang="en-US" sz="32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b="1" dirty="0" smtClean="0">
                    <a:solidFill>
                      <a:schemeClr val="bg1"/>
                    </a:solidFill>
                  </a:rPr>
                  <a:t>   </a:t>
                </a:r>
                <a:r>
                  <a:rPr lang="en-US" sz="3200" b="1" dirty="0" smtClean="0">
                    <a:solidFill>
                      <a:srgbClr val="FFFF00"/>
                    </a:solidFill>
                  </a:rPr>
                  <a:t>5. </a:t>
                </a:r>
                <a:r>
                  <a:rPr lang="en-US" sz="3200" b="1" dirty="0" smtClean="0">
                    <a:solidFill>
                      <a:schemeClr val="bg1"/>
                    </a:solidFill>
                  </a:rPr>
                  <a:t>If there is a variable in the denominator, set the      </a:t>
                </a:r>
              </a:p>
              <a:p>
                <a:r>
                  <a:rPr lang="en-US" sz="3200" b="1" dirty="0" smtClean="0">
                    <a:solidFill>
                      <a:schemeClr val="bg1"/>
                    </a:solidFill>
                  </a:rPr>
                  <a:t>        denominator = 0</a:t>
                </a:r>
                <a:endParaRPr lang="en-US" sz="2400" b="1" dirty="0" smtClean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" y="2819400"/>
                <a:ext cx="9143999" cy="4031873"/>
              </a:xfrm>
              <a:prstGeom prst="rect">
                <a:avLst/>
              </a:prstGeom>
              <a:blipFill rotWithShape="0">
                <a:blip r:embed="rId2"/>
                <a:stretch>
                  <a:fillRect l="-1667" t="-1967" r="-5867" b="-3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-1" y="1524000"/>
            <a:ext cx="9143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Domain: </a:t>
            </a:r>
            <a:r>
              <a:rPr lang="en-US" sz="3200" b="1" dirty="0" smtClean="0">
                <a:solidFill>
                  <a:schemeClr val="bg1"/>
                </a:solidFill>
              </a:rPr>
              <a:t>the set of ALL possible INPUT values 	</a:t>
            </a:r>
            <a:r>
              <a:rPr lang="en-US" sz="2400" b="1" dirty="0" smtClean="0">
                <a:solidFill>
                  <a:srgbClr val="00B0F0"/>
                </a:solidFill>
              </a:rPr>
              <a:t>(described in </a:t>
            </a:r>
            <a:r>
              <a:rPr lang="en-US" sz="2400" b="1" dirty="0">
                <a:solidFill>
                  <a:srgbClr val="00B0F0"/>
                </a:solidFill>
              </a:rPr>
              <a:t>Interval Notation</a:t>
            </a:r>
            <a:r>
              <a:rPr lang="en-US" sz="2400" b="1" dirty="0" smtClean="0">
                <a:solidFill>
                  <a:srgbClr val="00B0F0"/>
                </a:solidFill>
              </a:rPr>
              <a:t>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0" y="0"/>
                <a:ext cx="92964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FF00"/>
                    </a:solidFill>
                  </a:rPr>
                  <a:t>Functions!</a:t>
                </a:r>
                <a:r>
                  <a:rPr lang="en-US" sz="3200" b="1" dirty="0" smtClean="0">
                    <a:solidFill>
                      <a:prstClr val="white"/>
                    </a:solidFill>
                  </a:rPr>
                  <a:t> 		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3200" b="1" dirty="0" smtClean="0">
                    <a:solidFill>
                      <a:prstClr val="white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3200" b="1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3200" b="1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3200" b="1" dirty="0" smtClean="0">
                    <a:solidFill>
                      <a:prstClr val="white"/>
                    </a:solidFill>
                  </a:rPr>
                  <a:t>                                         </a:t>
                </a:r>
                <a:r>
                  <a:rPr lang="en-US" sz="3200" b="1" dirty="0" smtClean="0">
                    <a:solidFill>
                      <a:prstClr val="white"/>
                    </a:solidFill>
                  </a:rPr>
                  <a:t>a </a:t>
                </a:r>
                <a:r>
                  <a:rPr lang="en-US" sz="3200" b="1" dirty="0" smtClean="0">
                    <a:solidFill>
                      <a:prstClr val="white"/>
                    </a:solidFill>
                  </a:rPr>
                  <a:t>relation between 2 quantities </a:t>
                </a:r>
                <a:r>
                  <a:rPr lang="en-US" sz="2800" b="1" dirty="0" smtClean="0">
                    <a:solidFill>
                      <a:prstClr val="white"/>
                    </a:solidFill>
                  </a:rPr>
                  <a:t>(called input and </a:t>
                </a:r>
                <a:r>
                  <a:rPr lang="en-US" sz="2800" b="1" dirty="0" smtClean="0">
                    <a:solidFill>
                      <a:prstClr val="white"/>
                    </a:solidFill>
                  </a:rPr>
                  <a:t>output</a:t>
                </a:r>
                <a:r>
                  <a:rPr lang="en-US" sz="2800" b="1" dirty="0" smtClean="0">
                    <a:solidFill>
                      <a:prstClr val="white"/>
                    </a:solidFill>
                  </a:rPr>
                  <a:t>)</a:t>
                </a:r>
                <a:r>
                  <a:rPr lang="en-US" sz="2400" b="1" dirty="0" smtClean="0">
                    <a:solidFill>
                      <a:prstClr val="white"/>
                    </a:solidFill>
                  </a:rPr>
                  <a:t> </a:t>
                </a:r>
                <a:r>
                  <a:rPr lang="en-US" sz="3200" b="1" dirty="0" smtClean="0">
                    <a:solidFill>
                      <a:prstClr val="white"/>
                    </a:solidFill>
                  </a:rPr>
                  <a:t>where </a:t>
                </a:r>
                <a:r>
                  <a:rPr lang="en-US" sz="3200" b="1" dirty="0" smtClean="0">
                    <a:solidFill>
                      <a:srgbClr val="FF9999"/>
                    </a:solidFill>
                  </a:rPr>
                  <a:t>EVERY</a:t>
                </a:r>
                <a:r>
                  <a:rPr lang="en-US" sz="3200" b="1" dirty="0" smtClean="0">
                    <a:solidFill>
                      <a:prstClr val="white"/>
                    </a:solidFill>
                  </a:rPr>
                  <a:t> </a:t>
                </a:r>
                <a:r>
                  <a:rPr lang="en-US" sz="3200" b="1" dirty="0" smtClean="0">
                    <a:solidFill>
                      <a:srgbClr val="92D050"/>
                    </a:solidFill>
                  </a:rPr>
                  <a:t>input</a:t>
                </a:r>
                <a:r>
                  <a:rPr lang="en-US" sz="3200" b="1" dirty="0" smtClean="0">
                    <a:solidFill>
                      <a:prstClr val="white"/>
                    </a:solidFill>
                  </a:rPr>
                  <a:t> has </a:t>
                </a:r>
                <a:r>
                  <a:rPr lang="en-US" sz="3200" b="1" dirty="0" smtClean="0">
                    <a:solidFill>
                      <a:srgbClr val="FF9999"/>
                    </a:solidFill>
                  </a:rPr>
                  <a:t>EXACTLY ONE </a:t>
                </a:r>
                <a:r>
                  <a:rPr lang="en-US" sz="3200" b="1" dirty="0" smtClean="0">
                    <a:solidFill>
                      <a:srgbClr val="92D050"/>
                    </a:solidFill>
                  </a:rPr>
                  <a:t>output</a:t>
                </a:r>
                <a:r>
                  <a:rPr lang="en-US" sz="3200" b="1" dirty="0" smtClean="0">
                    <a:solidFill>
                      <a:prstClr val="white"/>
                    </a:solidFill>
                  </a:rPr>
                  <a:t>.</a:t>
                </a:r>
                <a:endParaRPr lang="en-US" sz="3200" b="1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296400" cy="1569660"/>
              </a:xfrm>
              <a:prstGeom prst="rect">
                <a:avLst/>
              </a:prstGeom>
              <a:blipFill rotWithShape="0">
                <a:blip r:embed="rId3"/>
                <a:stretch>
                  <a:fillRect l="-1639" t="-4669" r="-525" b="-12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-3" y="2438400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There are only 2 things that will restrict our domain!</a:t>
            </a:r>
            <a:endParaRPr lang="en-US" sz="2400" b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5410200" y="3009236"/>
                <a:ext cx="1143000" cy="6193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rad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3009236"/>
                <a:ext cx="1143000" cy="61933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442396" y="4724400"/>
                <a:ext cx="320601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2396" y="4724400"/>
                <a:ext cx="320601" cy="92519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239000" y="4876800"/>
                <a:ext cx="1143000" cy="5505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rad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0" y="4876800"/>
                <a:ext cx="1143000" cy="55053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6934200" y="2799836"/>
                <a:ext cx="381000" cy="10407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2799836"/>
                <a:ext cx="381000" cy="104073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6705600" y="6197043"/>
            <a:ext cx="2209799" cy="5847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9999"/>
                </a:solidFill>
              </a:rPr>
              <a:t>Examples…</a:t>
            </a:r>
            <a:endParaRPr lang="en-US" sz="2400" b="1" dirty="0" smtClean="0">
              <a:solidFill>
                <a:srgbClr val="FF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25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0"/>
            <a:ext cx="9143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Range: </a:t>
            </a:r>
            <a:r>
              <a:rPr lang="en-US" sz="3200" b="1" dirty="0" smtClean="0">
                <a:solidFill>
                  <a:schemeClr val="bg1"/>
                </a:solidFill>
              </a:rPr>
              <a:t>the set of ALL possible OUTPUT values 	</a:t>
            </a:r>
            <a:r>
              <a:rPr lang="en-US" sz="2400" b="1" dirty="0" smtClean="0">
                <a:solidFill>
                  <a:srgbClr val="00B0F0"/>
                </a:solidFill>
              </a:rPr>
              <a:t>(described in </a:t>
            </a:r>
            <a:r>
              <a:rPr lang="en-US" sz="2400" b="1" dirty="0">
                <a:solidFill>
                  <a:srgbClr val="00B0F0"/>
                </a:solidFill>
              </a:rPr>
              <a:t>Interval Notation</a:t>
            </a:r>
            <a:r>
              <a:rPr lang="en-US" sz="2400" b="1" dirty="0" smtClean="0">
                <a:solidFill>
                  <a:srgbClr val="00B0F0"/>
                </a:solidFill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05600" y="6197043"/>
            <a:ext cx="2209799" cy="5847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9999"/>
                </a:solidFill>
              </a:rPr>
              <a:t>Examples…</a:t>
            </a:r>
            <a:endParaRPr lang="en-US" sz="2400" b="1" dirty="0" smtClean="0">
              <a:solidFill>
                <a:srgbClr val="FF9999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" y="1219200"/>
                <a:ext cx="9143999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FF00"/>
                    </a:solidFill>
                  </a:rPr>
                  <a:t>Steps to find </a:t>
                </a:r>
                <a:r>
                  <a:rPr lang="en-US" sz="3200" b="1" dirty="0" smtClean="0">
                    <a:solidFill>
                      <a:srgbClr val="FFFF00"/>
                    </a:solidFill>
                  </a:rPr>
                  <a:t>range</a:t>
                </a:r>
                <a:endParaRPr lang="en-US" sz="3200" b="1" dirty="0" smtClean="0">
                  <a:solidFill>
                    <a:srgbClr val="FFFF00"/>
                  </a:solidFill>
                </a:endParaRPr>
              </a:p>
              <a:p>
                <a:r>
                  <a:rPr lang="en-US" sz="3200" b="1" dirty="0">
                    <a:solidFill>
                      <a:srgbClr val="FFFF00"/>
                    </a:solidFill>
                  </a:rPr>
                  <a:t> </a:t>
                </a:r>
                <a:r>
                  <a:rPr lang="en-US" sz="3200" b="1" dirty="0" smtClean="0">
                    <a:solidFill>
                      <a:srgbClr val="FFFF00"/>
                    </a:solidFill>
                  </a:rPr>
                  <a:t>   1. </a:t>
                </a:r>
                <a:r>
                  <a:rPr lang="en-US" sz="3200" b="1" dirty="0" smtClean="0">
                    <a:solidFill>
                      <a:schemeClr val="bg1"/>
                    </a:solidFill>
                  </a:rPr>
                  <a:t>Picture the graph</a:t>
                </a:r>
              </a:p>
              <a:p>
                <a:r>
                  <a:rPr lang="en-US" sz="3200" b="1" dirty="0" smtClean="0">
                    <a:solidFill>
                      <a:srgbClr val="FFFF00"/>
                    </a:solidFill>
                  </a:rPr>
                  <a:t>    2. </a:t>
                </a:r>
                <a:r>
                  <a:rPr lang="en-US" sz="3200" b="1" dirty="0" smtClean="0">
                    <a:solidFill>
                      <a:schemeClr val="bg1"/>
                    </a:solidFill>
                  </a:rPr>
                  <a:t>Assume the </a:t>
                </a:r>
                <a:r>
                  <a:rPr lang="en-US" sz="3200" b="1" dirty="0" smtClean="0">
                    <a:solidFill>
                      <a:schemeClr val="bg1"/>
                    </a:solidFill>
                  </a:rPr>
                  <a:t>range </a:t>
                </a:r>
                <a:r>
                  <a:rPr lang="en-US" sz="3200" b="1" dirty="0" smtClean="0">
                    <a:solidFill>
                      <a:schemeClr val="bg1"/>
                    </a:solidFill>
                  </a:rPr>
                  <a:t>is all real numbers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∞,∞</m:t>
                        </m:r>
                      </m:e>
                    </m:d>
                  </m:oMath>
                </a14:m>
                <a:r>
                  <a:rPr lang="en-US" sz="3200" b="1" dirty="0" smtClean="0">
                    <a:solidFill>
                      <a:srgbClr val="FFFF00"/>
                    </a:solidFill>
                  </a:rPr>
                  <a:t> </a:t>
                </a:r>
              </a:p>
              <a:p>
                <a:r>
                  <a:rPr lang="en-US" sz="3200" b="1" dirty="0" smtClean="0">
                    <a:solidFill>
                      <a:srgbClr val="FFFF00"/>
                    </a:solidFill>
                  </a:rPr>
                  <a:t>    3. </a:t>
                </a:r>
                <a:r>
                  <a:rPr lang="en-US" sz="3200" b="1" dirty="0" smtClean="0">
                    <a:solidFill>
                      <a:schemeClr val="bg1"/>
                    </a:solidFill>
                  </a:rPr>
                  <a:t>Find </a:t>
                </a:r>
                <a:r>
                  <a:rPr lang="en-US" sz="3200" b="1" dirty="0" smtClean="0">
                    <a:solidFill>
                      <a:schemeClr val="bg1"/>
                    </a:solidFill>
                  </a:rPr>
                  <a:t>restrictions, look to the parent function,     </a:t>
                </a:r>
              </a:p>
              <a:p>
                <a:r>
                  <a:rPr lang="en-US" sz="3200" b="1" dirty="0" smtClean="0">
                    <a:solidFill>
                      <a:schemeClr val="bg1"/>
                    </a:solidFill>
                  </a:rPr>
                  <a:t>         look at domain, consider specific expressions    </a:t>
                </a:r>
              </a:p>
              <a:p>
                <a:r>
                  <a:rPr lang="en-US" sz="3200" b="1" dirty="0" smtClean="0">
                    <a:solidFill>
                      <a:schemeClr val="bg1"/>
                    </a:solidFill>
                  </a:rPr>
                  <a:t>         output values, graph </a:t>
                </a:r>
                <a:r>
                  <a:rPr lang="en-US" sz="3200" b="1" smtClean="0">
                    <a:solidFill>
                      <a:schemeClr val="bg1"/>
                    </a:solidFill>
                  </a:rPr>
                  <a:t>the function</a:t>
                </a:r>
                <a:endParaRPr lang="en-US" sz="3200" b="1" dirty="0" smtClean="0">
                  <a:solidFill>
                    <a:schemeClr val="bg1"/>
                  </a:solidFill>
                </a:endParaRPr>
              </a:p>
              <a:p>
                <a:r>
                  <a:rPr lang="en-US" sz="32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b="1" dirty="0" smtClean="0">
                    <a:solidFill>
                      <a:schemeClr val="bg1"/>
                    </a:solidFill>
                  </a:rPr>
                  <a:t>   </a:t>
                </a:r>
                <a:endParaRPr lang="en-US" sz="2400" b="1" dirty="0" smtClean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219200"/>
                <a:ext cx="9143999" cy="3539430"/>
              </a:xfrm>
              <a:prstGeom prst="rect">
                <a:avLst/>
              </a:prstGeom>
              <a:blipFill rotWithShape="0">
                <a:blip r:embed="rId2"/>
                <a:stretch>
                  <a:fillRect l="-1667" t="-2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485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3" y="152400"/>
                <a:ext cx="9143999" cy="1138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FF00"/>
                    </a:solidFill>
                  </a:rPr>
                  <a:t>Continuity: </a:t>
                </a:r>
                <a:r>
                  <a:rPr lang="en-US" sz="3200" b="1" dirty="0" smtClean="0">
                    <a:solidFill>
                      <a:schemeClr val="bg1"/>
                    </a:solidFill>
                  </a:rPr>
                  <a:t>smooth pattern in the y’s as x moves from </a:t>
                </a:r>
                <a:r>
                  <a:rPr lang="en-US" sz="3600" b="1" dirty="0" smtClean="0">
                    <a:solidFill>
                      <a:schemeClr val="bg1"/>
                    </a:solidFill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∞,∞</m:t>
                        </m:r>
                      </m:e>
                    </m:d>
                  </m:oMath>
                </a14:m>
                <a:r>
                  <a:rPr lang="en-US" sz="3200" b="1" dirty="0" smtClean="0">
                    <a:solidFill>
                      <a:schemeClr val="bg1"/>
                    </a:solidFill>
                  </a:rPr>
                  <a:t>. No breaks in the domain.</a:t>
                </a:r>
                <a:endParaRPr lang="en-US" sz="2400" b="1" dirty="0" smtClean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" y="152400"/>
                <a:ext cx="9143999" cy="1138773"/>
              </a:xfrm>
              <a:prstGeom prst="rect">
                <a:avLst/>
              </a:prstGeom>
              <a:blipFill rotWithShape="0">
                <a:blip r:embed="rId2"/>
                <a:stretch>
                  <a:fillRect l="-1667" t="-6952" b="-15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/>
          <p:nvPr/>
        </p:nvCxnSpPr>
        <p:spPr>
          <a:xfrm>
            <a:off x="4495800" y="1143000"/>
            <a:ext cx="0" cy="4267396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1066800" y="3322142"/>
            <a:ext cx="7010400" cy="21772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22"/>
          <p:cNvSpPr/>
          <p:nvPr/>
        </p:nvSpPr>
        <p:spPr>
          <a:xfrm>
            <a:off x="1524000" y="1559888"/>
            <a:ext cx="5715000" cy="3088312"/>
          </a:xfrm>
          <a:custGeom>
            <a:avLst/>
            <a:gdLst>
              <a:gd name="connsiteX0" fmla="*/ 0 w 7903028"/>
              <a:gd name="connsiteY0" fmla="*/ 0 h 3735020"/>
              <a:gd name="connsiteX1" fmla="*/ 1796142 w 7903028"/>
              <a:gd name="connsiteY1" fmla="*/ 2971800 h 3735020"/>
              <a:gd name="connsiteX2" fmla="*/ 3755571 w 7903028"/>
              <a:gd name="connsiteY2" fmla="*/ 1371600 h 3735020"/>
              <a:gd name="connsiteX3" fmla="*/ 5932714 w 7903028"/>
              <a:gd name="connsiteY3" fmla="*/ 3733800 h 3735020"/>
              <a:gd name="connsiteX4" fmla="*/ 7903028 w 7903028"/>
              <a:gd name="connsiteY4" fmla="*/ 1001486 h 3735020"/>
              <a:gd name="connsiteX5" fmla="*/ 7903028 w 7903028"/>
              <a:gd name="connsiteY5" fmla="*/ 1001486 h 373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03028" h="3735020">
                <a:moveTo>
                  <a:pt x="0" y="0"/>
                </a:moveTo>
                <a:cubicBezTo>
                  <a:pt x="585107" y="1371600"/>
                  <a:pt x="1170214" y="2743200"/>
                  <a:pt x="1796142" y="2971800"/>
                </a:cubicBezTo>
                <a:cubicBezTo>
                  <a:pt x="2422071" y="3200400"/>
                  <a:pt x="3066142" y="1244600"/>
                  <a:pt x="3755571" y="1371600"/>
                </a:cubicBezTo>
                <a:cubicBezTo>
                  <a:pt x="4445000" y="1498600"/>
                  <a:pt x="5241471" y="3795486"/>
                  <a:pt x="5932714" y="3733800"/>
                </a:cubicBezTo>
                <a:cubicBezTo>
                  <a:pt x="6623957" y="3672114"/>
                  <a:pt x="7903028" y="1001486"/>
                  <a:pt x="7903028" y="1001486"/>
                </a:cubicBezTo>
                <a:lnTo>
                  <a:pt x="7903028" y="1001486"/>
                </a:lnTo>
              </a:path>
            </a:pathLst>
          </a:cu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" y="5562600"/>
                <a:ext cx="9143999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FF00"/>
                    </a:solidFill>
                  </a:rPr>
                  <a:t>Discontinuity: </a:t>
                </a:r>
                <a:r>
                  <a:rPr lang="en-US" sz="3200" b="1" dirty="0" smtClean="0">
                    <a:solidFill>
                      <a:schemeClr val="bg1"/>
                    </a:solidFill>
                  </a:rPr>
                  <a:t>breaks in the smooth pattern in the y’s as x moves from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∞,∞</m:t>
                        </m:r>
                      </m:e>
                    </m:d>
                  </m:oMath>
                </a14:m>
                <a:endParaRPr lang="en-US" sz="2400" b="1" dirty="0" smtClean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5562600"/>
                <a:ext cx="9143999" cy="1077218"/>
              </a:xfrm>
              <a:prstGeom prst="rect">
                <a:avLst/>
              </a:prstGeom>
              <a:blipFill rotWithShape="0">
                <a:blip r:embed="rId3"/>
                <a:stretch>
                  <a:fillRect l="-1667" t="-7386" r="-2533" b="-17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40553" y="2952810"/>
                <a:ext cx="6929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553" y="2952810"/>
                <a:ext cx="692946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536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43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>
            <a:off x="4572000" y="457200"/>
            <a:ext cx="0" cy="579120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28600" y="3352800"/>
            <a:ext cx="8305800" cy="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>
            <a:off x="429986" y="1295400"/>
            <a:ext cx="7903028" cy="3735020"/>
          </a:xfrm>
          <a:custGeom>
            <a:avLst/>
            <a:gdLst>
              <a:gd name="connsiteX0" fmla="*/ 0 w 7903028"/>
              <a:gd name="connsiteY0" fmla="*/ 0 h 3735020"/>
              <a:gd name="connsiteX1" fmla="*/ 1796142 w 7903028"/>
              <a:gd name="connsiteY1" fmla="*/ 2971800 h 3735020"/>
              <a:gd name="connsiteX2" fmla="*/ 3755571 w 7903028"/>
              <a:gd name="connsiteY2" fmla="*/ 1371600 h 3735020"/>
              <a:gd name="connsiteX3" fmla="*/ 5932714 w 7903028"/>
              <a:gd name="connsiteY3" fmla="*/ 3733800 h 3735020"/>
              <a:gd name="connsiteX4" fmla="*/ 7903028 w 7903028"/>
              <a:gd name="connsiteY4" fmla="*/ 1001486 h 3735020"/>
              <a:gd name="connsiteX5" fmla="*/ 7903028 w 7903028"/>
              <a:gd name="connsiteY5" fmla="*/ 1001486 h 373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03028" h="3735020">
                <a:moveTo>
                  <a:pt x="0" y="0"/>
                </a:moveTo>
                <a:cubicBezTo>
                  <a:pt x="585107" y="1371600"/>
                  <a:pt x="1170214" y="2743200"/>
                  <a:pt x="1796142" y="2971800"/>
                </a:cubicBezTo>
                <a:cubicBezTo>
                  <a:pt x="2422071" y="3200400"/>
                  <a:pt x="3066142" y="1244600"/>
                  <a:pt x="3755571" y="1371600"/>
                </a:cubicBezTo>
                <a:cubicBezTo>
                  <a:pt x="4445000" y="1498600"/>
                  <a:pt x="5241471" y="3795486"/>
                  <a:pt x="5932714" y="3733800"/>
                </a:cubicBezTo>
                <a:cubicBezTo>
                  <a:pt x="6623957" y="3672114"/>
                  <a:pt x="7903028" y="1001486"/>
                  <a:pt x="7903028" y="1001486"/>
                </a:cubicBezTo>
                <a:lnTo>
                  <a:pt x="7903028" y="1001486"/>
                </a:lnTo>
              </a:path>
            </a:pathLst>
          </a:cu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5334000" y="4191000"/>
            <a:ext cx="228600" cy="228600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5410201" y="4191440"/>
            <a:ext cx="152400" cy="151960"/>
          </a:xfrm>
          <a:prstGeom prst="ellipse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486400" y="3275991"/>
            <a:ext cx="0" cy="15361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003322" y="2590547"/>
                <a:ext cx="990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  <a:latin typeface="Tw Cen MT Condensed Extra Bold" panose="020B0803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3322" y="2590547"/>
                <a:ext cx="990600" cy="5847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>
            <a:off x="5410200" y="1295400"/>
            <a:ext cx="76201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4510873" y="1295400"/>
            <a:ext cx="1524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599713" y="3060412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400303" y="-106243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63287" y="4572357"/>
                <a:ext cx="368481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FF00"/>
                    </a:solidFill>
                  </a:rPr>
                  <a:t>Point Discontinuity </a:t>
                </a:r>
                <a:r>
                  <a:rPr lang="en-US" sz="3200" b="1" dirty="0" smtClean="0">
                    <a:solidFill>
                      <a:schemeClr val="bg1"/>
                    </a:solidFill>
                  </a:rPr>
                  <a:t>at x =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200" dirty="0" smtClean="0">
                    <a:solidFill>
                      <a:schemeClr val="bg1"/>
                    </a:solidFill>
                    <a:latin typeface="Tw Cen MT Condensed Extra Bold" panose="020B0803020202020204" pitchFamily="34" charset="0"/>
                  </a:rPr>
                  <a:t>, no y value</a:t>
                </a:r>
                <a:endParaRPr lang="en-US" sz="3200" dirty="0">
                  <a:solidFill>
                    <a:schemeClr val="bg1"/>
                  </a:solidFill>
                  <a:latin typeface="Tw Cen MT Condensed Extra Bold" panose="020B0803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87" y="4572357"/>
                <a:ext cx="3684814" cy="1077218"/>
              </a:xfrm>
              <a:prstGeom prst="rect">
                <a:avLst/>
              </a:prstGeom>
              <a:blipFill rotWithShape="0">
                <a:blip r:embed="rId3"/>
                <a:stretch>
                  <a:fillRect l="-4305" t="-7345" b="-18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Curved Connector 28"/>
          <p:cNvCxnSpPr/>
          <p:nvPr/>
        </p:nvCxnSpPr>
        <p:spPr>
          <a:xfrm flipV="1">
            <a:off x="3657600" y="4267420"/>
            <a:ext cx="1600200" cy="609380"/>
          </a:xfrm>
          <a:prstGeom prst="curvedConnector3">
            <a:avLst/>
          </a:prstGeom>
          <a:ln w="317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670203" y="762000"/>
                <a:ext cx="1462003" cy="4863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0203" y="762000"/>
                <a:ext cx="1462003" cy="48635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505200" y="990600"/>
                <a:ext cx="98129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990600"/>
                <a:ext cx="981294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28600" y="0"/>
                <a:ext cx="3684814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FF00"/>
                    </a:solidFill>
                  </a:rPr>
                  <a:t>Point Discontinuity </a:t>
                </a:r>
                <a:r>
                  <a:rPr lang="en-US" sz="3200" b="1" dirty="0" smtClean="0">
                    <a:solidFill>
                      <a:schemeClr val="bg1"/>
                    </a:solidFill>
                  </a:rPr>
                  <a:t>at x =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200" dirty="0" smtClean="0">
                    <a:solidFill>
                      <a:schemeClr val="bg1"/>
                    </a:solidFill>
                    <a:latin typeface="Tw Cen MT Condensed Extra Bold" panose="020B0803020202020204" pitchFamily="34" charset="0"/>
                  </a:rPr>
                  <a:t>, even though     </a:t>
                </a:r>
              </a:p>
              <a:p>
                <a:r>
                  <a:rPr lang="en-US" sz="3200" dirty="0" smtClean="0">
                    <a:solidFill>
                      <a:schemeClr val="bg1"/>
                    </a:solidFill>
                    <a:latin typeface="Tw Cen MT Condensed Extra Bold" panose="020B0803020202020204" pitchFamily="34" charset="0"/>
                  </a:rPr>
                  <a:t>    there is a y value</a:t>
                </a:r>
                <a:endParaRPr lang="en-US" sz="3200" dirty="0">
                  <a:solidFill>
                    <a:schemeClr val="bg1"/>
                  </a:solidFill>
                  <a:latin typeface="Tw Cen MT Condensed Extra Bold" panose="020B0803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0"/>
                <a:ext cx="3684814" cy="1569660"/>
              </a:xfrm>
              <a:prstGeom prst="rect">
                <a:avLst/>
              </a:prstGeom>
              <a:blipFill rotWithShape="0">
                <a:blip r:embed="rId6"/>
                <a:stretch>
                  <a:fillRect l="-4305" t="-5058" r="-12748" b="-12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Curved Connector 22"/>
          <p:cNvCxnSpPr/>
          <p:nvPr/>
        </p:nvCxnSpPr>
        <p:spPr>
          <a:xfrm rot="16200000" flipH="1">
            <a:off x="2688145" y="1303325"/>
            <a:ext cx="3779932" cy="1841021"/>
          </a:xfrm>
          <a:prstGeom prst="curvedConnector3">
            <a:avLst>
              <a:gd name="adj1" fmla="val -7021"/>
            </a:avLst>
          </a:prstGeom>
          <a:ln w="317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724400" y="5299695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Point Discontinuity, Removable Discontinuity Fillable Discontinuity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135986" y="1828410"/>
                <a:ext cx="6929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86" y="1828410"/>
                <a:ext cx="692946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864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 animBg="1"/>
      <p:bldP spid="17" grpId="0"/>
      <p:bldP spid="18" grpId="0" animBg="1"/>
      <p:bldP spid="27" grpId="0"/>
      <p:bldP spid="6" grpId="0"/>
      <p:bldP spid="9" grpId="0"/>
      <p:bldP spid="19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>
            <a:off x="4572000" y="457200"/>
            <a:ext cx="0" cy="579120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28600" y="3352800"/>
            <a:ext cx="8305800" cy="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3356325" y="3962840"/>
            <a:ext cx="148876" cy="151960"/>
          </a:xfrm>
          <a:prstGeom prst="ellipse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429000" y="3275991"/>
            <a:ext cx="0" cy="15361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895600" y="2590547"/>
                <a:ext cx="990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  <a:latin typeface="Tw Cen MT Condensed Extra Bold" panose="020B0803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2590547"/>
                <a:ext cx="990600" cy="5847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>
            <a:off x="3428999" y="2057400"/>
            <a:ext cx="76201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4510873" y="2133600"/>
            <a:ext cx="1524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599713" y="3060412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400303" y="-106243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57400" y="1494848"/>
                <a:ext cx="1462003" cy="4863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1494848"/>
                <a:ext cx="1462003" cy="48635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666906" y="1838980"/>
                <a:ext cx="98129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6906" y="1838980"/>
                <a:ext cx="981294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228600" y="0"/>
            <a:ext cx="36848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Jump Discontinuity</a:t>
            </a:r>
            <a:r>
              <a:rPr lang="en-US" sz="3200" dirty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(non removable)</a:t>
            </a:r>
            <a:endParaRPr lang="en-US" sz="3200" b="1" dirty="0" smtClean="0">
              <a:solidFill>
                <a:srgbClr val="FFFF00"/>
              </a:solidFill>
            </a:endParaRPr>
          </a:p>
        </p:txBody>
      </p:sp>
      <p:cxnSp>
        <p:nvCxnSpPr>
          <p:cNvPr id="23" name="Curved Connector 22"/>
          <p:cNvCxnSpPr/>
          <p:nvPr/>
        </p:nvCxnSpPr>
        <p:spPr>
          <a:xfrm rot="10800000">
            <a:off x="3620929" y="2882934"/>
            <a:ext cx="1856167" cy="1044778"/>
          </a:xfrm>
          <a:prstGeom prst="curvedConnector3">
            <a:avLst>
              <a:gd name="adj1" fmla="val 50000"/>
            </a:avLst>
          </a:prstGeom>
          <a:ln w="317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reeform 1"/>
          <p:cNvSpPr/>
          <p:nvPr/>
        </p:nvSpPr>
        <p:spPr>
          <a:xfrm>
            <a:off x="1012371" y="1491343"/>
            <a:ext cx="2362200" cy="3682721"/>
          </a:xfrm>
          <a:custGeom>
            <a:avLst/>
            <a:gdLst>
              <a:gd name="connsiteX0" fmla="*/ 0 w 2362200"/>
              <a:gd name="connsiteY0" fmla="*/ 0 h 3682721"/>
              <a:gd name="connsiteX1" fmla="*/ 859972 w 2362200"/>
              <a:gd name="connsiteY1" fmla="*/ 3603171 h 3682721"/>
              <a:gd name="connsiteX2" fmla="*/ 2362200 w 2362200"/>
              <a:gd name="connsiteY2" fmla="*/ 2579914 h 3682721"/>
              <a:gd name="connsiteX3" fmla="*/ 2362200 w 2362200"/>
              <a:gd name="connsiteY3" fmla="*/ 2579914 h 3682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2200" h="3682721">
                <a:moveTo>
                  <a:pt x="0" y="0"/>
                </a:moveTo>
                <a:cubicBezTo>
                  <a:pt x="233136" y="1586592"/>
                  <a:pt x="466272" y="3173185"/>
                  <a:pt x="859972" y="3603171"/>
                </a:cubicBezTo>
                <a:cubicBezTo>
                  <a:pt x="1253672" y="4033157"/>
                  <a:pt x="2362200" y="2579914"/>
                  <a:pt x="2362200" y="2579914"/>
                </a:cubicBezTo>
                <a:lnTo>
                  <a:pt x="2362200" y="2579914"/>
                </a:lnTo>
              </a:path>
            </a:pathLst>
          </a:custGeom>
          <a:noFill/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494314" y="304800"/>
            <a:ext cx="4887686" cy="2004445"/>
          </a:xfrm>
          <a:custGeom>
            <a:avLst/>
            <a:gdLst>
              <a:gd name="connsiteX0" fmla="*/ 0 w 4887686"/>
              <a:gd name="connsiteY0" fmla="*/ 1785258 h 2004445"/>
              <a:gd name="connsiteX1" fmla="*/ 1328057 w 4887686"/>
              <a:gd name="connsiteY1" fmla="*/ 348343 h 2004445"/>
              <a:gd name="connsiteX2" fmla="*/ 2841171 w 4887686"/>
              <a:gd name="connsiteY2" fmla="*/ 2002972 h 2004445"/>
              <a:gd name="connsiteX3" fmla="*/ 4887686 w 4887686"/>
              <a:gd name="connsiteY3" fmla="*/ 0 h 2004445"/>
              <a:gd name="connsiteX4" fmla="*/ 4887686 w 4887686"/>
              <a:gd name="connsiteY4" fmla="*/ 0 h 2004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7686" h="2004445">
                <a:moveTo>
                  <a:pt x="0" y="1785258"/>
                </a:moveTo>
                <a:cubicBezTo>
                  <a:pt x="427264" y="1048657"/>
                  <a:pt x="854529" y="312057"/>
                  <a:pt x="1328057" y="348343"/>
                </a:cubicBezTo>
                <a:cubicBezTo>
                  <a:pt x="1801585" y="384629"/>
                  <a:pt x="2247900" y="2061029"/>
                  <a:pt x="2841171" y="2002972"/>
                </a:cubicBezTo>
                <a:cubicBezTo>
                  <a:pt x="3434442" y="1944915"/>
                  <a:pt x="4887686" y="0"/>
                  <a:pt x="4887686" y="0"/>
                </a:cubicBezTo>
                <a:lnTo>
                  <a:pt x="4887686" y="0"/>
                </a:lnTo>
              </a:path>
            </a:pathLst>
          </a:custGeom>
          <a:noFill/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535386" y="3657600"/>
            <a:ext cx="3684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Break Point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43919" y="1654314"/>
                <a:ext cx="6929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919" y="1654314"/>
                <a:ext cx="692946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648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/>
      <p:bldP spid="18" grpId="0" animBg="1"/>
      <p:bldP spid="6" grpId="0"/>
      <p:bldP spid="9" grpId="0"/>
      <p:bldP spid="19" grpId="0"/>
      <p:bldP spid="2" grpId="0" animBg="1"/>
      <p:bldP spid="10" grpId="0" animBg="1"/>
      <p:bldP spid="22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>
            <a:off x="4572000" y="457200"/>
            <a:ext cx="0" cy="579120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28600" y="3352800"/>
            <a:ext cx="8305800" cy="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505200" y="3275991"/>
            <a:ext cx="0" cy="15361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743200" y="2743200"/>
                <a:ext cx="990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  <a:latin typeface="Tw Cen MT Condensed Extra Bold" panose="020B0803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2743200"/>
                <a:ext cx="990600" cy="5847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8599713" y="3060412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400303" y="-106243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914898" y="3570981"/>
                <a:ext cx="4152901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FF00"/>
                    </a:solidFill>
                  </a:rPr>
                  <a:t>Infinite Discontinuity</a:t>
                </a:r>
              </a:p>
              <a:p>
                <a:r>
                  <a:rPr lang="en-US" sz="3200" dirty="0" smtClean="0">
                    <a:solidFill>
                      <a:schemeClr val="bg1"/>
                    </a:solidFill>
                    <a:latin typeface="Tw Cen MT Condensed Extra Bold" panose="020B0803020202020204" pitchFamily="34" charset="0"/>
                  </a:rPr>
                  <a:t>Vertical Asymptote! </a:t>
                </a:r>
              </a:p>
              <a:p>
                <a:r>
                  <a:rPr lang="en-US" sz="3200" dirty="0" smtClean="0">
                    <a:solidFill>
                      <a:schemeClr val="bg1"/>
                    </a:solidFill>
                    <a:latin typeface="Tw Cen MT Condensed Extra Bold" panose="020B0803020202020204" pitchFamily="34" charset="0"/>
                  </a:rPr>
                  <a:t>At x =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3200" b="1" dirty="0" smtClean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4898" y="3570981"/>
                <a:ext cx="4152901" cy="1569660"/>
              </a:xfrm>
              <a:prstGeom prst="rect">
                <a:avLst/>
              </a:prstGeom>
              <a:blipFill rotWithShape="0">
                <a:blip r:embed="rId3"/>
                <a:stretch>
                  <a:fillRect l="-3671" t="-5058" b="-11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Curved Connector 22"/>
          <p:cNvCxnSpPr/>
          <p:nvPr/>
        </p:nvCxnSpPr>
        <p:spPr>
          <a:xfrm rot="10800000">
            <a:off x="3633260" y="3204048"/>
            <a:ext cx="1281639" cy="834551"/>
          </a:xfrm>
          <a:prstGeom prst="curvedConnector3">
            <a:avLst>
              <a:gd name="adj1" fmla="val 50000"/>
            </a:avLst>
          </a:prstGeom>
          <a:ln w="317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228600" y="3505200"/>
            <a:ext cx="3148542" cy="3040779"/>
          </a:xfrm>
          <a:custGeom>
            <a:avLst/>
            <a:gdLst>
              <a:gd name="connsiteX0" fmla="*/ 0 w 3148542"/>
              <a:gd name="connsiteY0" fmla="*/ 696 h 3040779"/>
              <a:gd name="connsiteX1" fmla="*/ 2636322 w 3148542"/>
              <a:gd name="connsiteY1" fmla="*/ 499460 h 3040779"/>
              <a:gd name="connsiteX2" fmla="*/ 3146961 w 3148542"/>
              <a:gd name="connsiteY2" fmla="*/ 3040779 h 3040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48542" h="3040779">
                <a:moveTo>
                  <a:pt x="0" y="696"/>
                </a:moveTo>
                <a:cubicBezTo>
                  <a:pt x="1055914" y="-3262"/>
                  <a:pt x="2111829" y="-7220"/>
                  <a:pt x="2636322" y="499460"/>
                </a:cubicBezTo>
                <a:cubicBezTo>
                  <a:pt x="3160815" y="1006140"/>
                  <a:pt x="3153888" y="2023459"/>
                  <a:pt x="3146961" y="3040779"/>
                </a:cubicBezTo>
              </a:path>
            </a:pathLst>
          </a:custGeom>
          <a:noFill/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 rot="10800000">
            <a:off x="3733800" y="159621"/>
            <a:ext cx="3148542" cy="3040779"/>
          </a:xfrm>
          <a:custGeom>
            <a:avLst/>
            <a:gdLst>
              <a:gd name="connsiteX0" fmla="*/ 0 w 3148542"/>
              <a:gd name="connsiteY0" fmla="*/ 696 h 3040779"/>
              <a:gd name="connsiteX1" fmla="*/ 2636322 w 3148542"/>
              <a:gd name="connsiteY1" fmla="*/ 499460 h 3040779"/>
              <a:gd name="connsiteX2" fmla="*/ 3146961 w 3148542"/>
              <a:gd name="connsiteY2" fmla="*/ 3040779 h 3040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48542" h="3040779">
                <a:moveTo>
                  <a:pt x="0" y="696"/>
                </a:moveTo>
                <a:cubicBezTo>
                  <a:pt x="1055914" y="-3262"/>
                  <a:pt x="2111829" y="-7220"/>
                  <a:pt x="2636322" y="499460"/>
                </a:cubicBezTo>
                <a:cubicBezTo>
                  <a:pt x="3160815" y="1006140"/>
                  <a:pt x="3153888" y="2023459"/>
                  <a:pt x="3146961" y="3040779"/>
                </a:cubicBezTo>
              </a:path>
            </a:pathLst>
          </a:custGeom>
          <a:noFill/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3505200" y="0"/>
            <a:ext cx="0" cy="6858000"/>
          </a:xfrm>
          <a:prstGeom prst="line">
            <a:avLst/>
          </a:prstGeom>
          <a:ln w="285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97815" y="3511034"/>
                <a:ext cx="6929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815" y="3511034"/>
                <a:ext cx="692946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468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12" grpId="0" animBg="1"/>
      <p:bldP spid="24" grpId="0" animBg="1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>
            <a:off x="1371600" y="266700"/>
            <a:ext cx="0" cy="579120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28600" y="3352800"/>
            <a:ext cx="8305800" cy="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505200" y="3275991"/>
            <a:ext cx="0" cy="15361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000252" y="3280791"/>
                <a:ext cx="990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  <a:latin typeface="Tw Cen MT Condensed Extra Bold" panose="020B0803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0252" y="3280791"/>
                <a:ext cx="990600" cy="5847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8599713" y="3060412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35479" y="-1524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y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57200" y="3352799"/>
            <a:ext cx="2975957" cy="0"/>
          </a:xfrm>
          <a:prstGeom prst="straightConnector1">
            <a:avLst/>
          </a:prstGeom>
          <a:ln w="11112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3561112" y="3352799"/>
            <a:ext cx="3690554" cy="0"/>
          </a:xfrm>
          <a:prstGeom prst="straightConnector1">
            <a:avLst/>
          </a:prstGeom>
          <a:ln w="11112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310473" y="2527588"/>
            <a:ext cx="1524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371600" y="1915179"/>
                <a:ext cx="98129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915179"/>
                <a:ext cx="981294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/>
          <p:cNvCxnSpPr/>
          <p:nvPr/>
        </p:nvCxnSpPr>
        <p:spPr>
          <a:xfrm>
            <a:off x="2819400" y="2819400"/>
            <a:ext cx="0" cy="533399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895600" y="2781299"/>
            <a:ext cx="0" cy="533399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994086" y="2743200"/>
            <a:ext cx="0" cy="609599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199687" y="2671094"/>
            <a:ext cx="7047" cy="610207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124200" y="2686740"/>
            <a:ext cx="0" cy="533399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276600" y="2651591"/>
            <a:ext cx="0" cy="62440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352800" y="2590800"/>
            <a:ext cx="0" cy="761999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657600" y="2527588"/>
            <a:ext cx="0" cy="825211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733800" y="2502848"/>
            <a:ext cx="0" cy="825211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810000" y="2502482"/>
            <a:ext cx="0" cy="825211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886200" y="2502482"/>
            <a:ext cx="0" cy="825211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990852" y="2460197"/>
            <a:ext cx="0" cy="867496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114800" y="2460197"/>
            <a:ext cx="0" cy="867496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 4"/>
          <p:cNvSpPr/>
          <p:nvPr/>
        </p:nvSpPr>
        <p:spPr>
          <a:xfrm>
            <a:off x="1143000" y="2438400"/>
            <a:ext cx="5486399" cy="1447800"/>
          </a:xfrm>
          <a:custGeom>
            <a:avLst/>
            <a:gdLst>
              <a:gd name="connsiteX0" fmla="*/ 0 w 4844955"/>
              <a:gd name="connsiteY0" fmla="*/ 0 h 1064526"/>
              <a:gd name="connsiteX1" fmla="*/ 1037230 w 4844955"/>
              <a:gd name="connsiteY1" fmla="*/ 327547 h 1064526"/>
              <a:gd name="connsiteX2" fmla="*/ 2920621 w 4844955"/>
              <a:gd name="connsiteY2" fmla="*/ 40944 h 1064526"/>
              <a:gd name="connsiteX3" fmla="*/ 4844955 w 4844955"/>
              <a:gd name="connsiteY3" fmla="*/ 1064526 h 1064526"/>
              <a:gd name="connsiteX4" fmla="*/ 4844955 w 4844955"/>
              <a:gd name="connsiteY4" fmla="*/ 1064526 h 1064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4955" h="1064526">
                <a:moveTo>
                  <a:pt x="0" y="0"/>
                </a:moveTo>
                <a:cubicBezTo>
                  <a:pt x="275230" y="160361"/>
                  <a:pt x="550460" y="320723"/>
                  <a:pt x="1037230" y="327547"/>
                </a:cubicBezTo>
                <a:cubicBezTo>
                  <a:pt x="1524000" y="334371"/>
                  <a:pt x="2286000" y="-81886"/>
                  <a:pt x="2920621" y="40944"/>
                </a:cubicBezTo>
                <a:cubicBezTo>
                  <a:pt x="3555242" y="163774"/>
                  <a:pt x="4844955" y="1064526"/>
                  <a:pt x="4844955" y="1064526"/>
                </a:cubicBezTo>
                <a:lnTo>
                  <a:pt x="4844955" y="1064526"/>
                </a:lnTo>
              </a:path>
            </a:pathLst>
          </a:custGeom>
          <a:noFill/>
          <a:ln w="539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3467101" y="2385423"/>
            <a:ext cx="38099" cy="298593"/>
          </a:xfrm>
          <a:prstGeom prst="line">
            <a:avLst/>
          </a:prstGeom>
          <a:ln w="1206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3412335" y="2515040"/>
            <a:ext cx="148778" cy="151960"/>
          </a:xfrm>
          <a:prstGeom prst="ellipse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/>
          <p:nvPr/>
        </p:nvCxnSpPr>
        <p:spPr>
          <a:xfrm>
            <a:off x="3505200" y="2590800"/>
            <a:ext cx="0" cy="80645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2764550" y="1731468"/>
                <a:ext cx="1462003" cy="4863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4550" y="1731468"/>
                <a:ext cx="1462003" cy="48635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/>
          <p:cNvSpPr txBox="1"/>
          <p:nvPr/>
        </p:nvSpPr>
        <p:spPr>
          <a:xfrm>
            <a:off x="2554679" y="0"/>
            <a:ext cx="62355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Discontinuity</a:t>
            </a:r>
            <a:r>
              <a:rPr lang="en-US" sz="3200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 will be described with 		limit notation</a:t>
            </a:r>
            <a:endParaRPr lang="en-US" sz="3200" b="1" dirty="0" smtClean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2326078" y="4419600"/>
                <a:ext cx="5751121" cy="10143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480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4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4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4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4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4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4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4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6078" y="4419600"/>
                <a:ext cx="5751121" cy="101438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/>
          <p:cNvSpPr txBox="1"/>
          <p:nvPr/>
        </p:nvSpPr>
        <p:spPr>
          <a:xfrm>
            <a:off x="4210631" y="5892225"/>
            <a:ext cx="2209799" cy="5847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9999"/>
                </a:solidFill>
              </a:rPr>
              <a:t>Examples…</a:t>
            </a:r>
            <a:endParaRPr lang="en-US" sz="2400" b="1" dirty="0" smtClean="0">
              <a:solidFill>
                <a:srgbClr val="FF999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621504" y="2424019"/>
                <a:ext cx="6929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504" y="2424019"/>
                <a:ext cx="692946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901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59" grpId="0"/>
      <p:bldP spid="60" grpId="0"/>
      <p:bldP spid="62" grpId="0"/>
      <p:bldP spid="65" grpId="0" animBg="1"/>
      <p:bldP spid="66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983</TotalTime>
  <Words>487</Words>
  <Application>Microsoft Office PowerPoint</Application>
  <PresentationFormat>On-screen Show (4:3)</PresentationFormat>
  <Paragraphs>132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Cambria Math</vt:lpstr>
      <vt:lpstr>KG Ten Thousand Reasons</vt:lpstr>
      <vt:lpstr>Tw Cen MT Condensed Extra Bold</vt:lpstr>
      <vt:lpstr>1_Office Theme</vt:lpstr>
      <vt:lpstr>Office Theme</vt:lpstr>
      <vt:lpstr>Describing Graphs</vt:lpstr>
      <vt:lpstr>Top 10 Things to Describe a Graph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 10 Things to Describe a Graph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 10 Things to Describe a Graph</dc:title>
  <dc:creator>Cooper, David J</dc:creator>
  <cp:lastModifiedBy>Cooper, David J</cp:lastModifiedBy>
  <cp:revision>43</cp:revision>
  <dcterms:created xsi:type="dcterms:W3CDTF">2013-01-18T13:32:25Z</dcterms:created>
  <dcterms:modified xsi:type="dcterms:W3CDTF">2016-09-30T12:28:47Z</dcterms:modified>
</cp:coreProperties>
</file>