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8"/>
  </p:handoutMasterIdLst>
  <p:sldIdLst>
    <p:sldId id="261" r:id="rId2"/>
    <p:sldId id="262" r:id="rId3"/>
    <p:sldId id="267" r:id="rId4"/>
    <p:sldId id="271" r:id="rId5"/>
    <p:sldId id="275" r:id="rId6"/>
    <p:sldId id="276" r:id="rId7"/>
    <p:sldId id="277" r:id="rId8"/>
    <p:sldId id="274" r:id="rId9"/>
    <p:sldId id="266" r:id="rId10"/>
    <p:sldId id="279" r:id="rId11"/>
    <p:sldId id="278" r:id="rId12"/>
    <p:sldId id="272" r:id="rId13"/>
    <p:sldId id="273" r:id="rId14"/>
    <p:sldId id="256" r:id="rId15"/>
    <p:sldId id="263" r:id="rId16"/>
    <p:sldId id="270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ADA808-D445-45D1-983A-04547FF2B3E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8B04B7-4A24-4867-88F5-64E530C08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4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4646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5-10-22T19:47:17.332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1858 447 0,'-24'0'16,"48"47"-16,-24 0 15,-24 23 1,24 1-16,-23-1 16,23 24-1,-24-23-15,24 23 16,0-47-1,0 0-15,24-23 16,-1-1 0,1-23-16,23 0 15,0 0 1,0-23-16,24-1 15,-24 1 1,23-1-16,-23 24 16,-23-24-1,-1 1-15,1 23 16</inkml:trace>
  <inkml:trace contextRef="#ctx0" brushRef="#br0" timeOffset="245">1787 917 0,'0'-24'0,"71"1"15,-24 23 1,47-47-16,-23 23 16,-1 1-1,-23 23-15,0-24 16,-23 1-1</inkml:trace>
  <inkml:trace contextRef="#ctx0" brushRef="#br0" timeOffset="471">1740 588 0,'0'-24'0,"47"24"15,24-23 1,0 23-16,-1-24 16,24 1-1,-23-1-15,-1 24 16</inkml:trace>
  <inkml:trace contextRef="#ctx0" brushRef="#br0" timeOffset="736">2375 470 0,'24'24'15,"-1"46"-15,24-23 16,0 24 0,24-1-16,-24 1 15,24-24 1,-24 0-16,0-24 15,-24 24-15,1-47 16</inkml:trace>
  <inkml:trace contextRef="#ctx0" brushRef="#br0" timeOffset="982">2846 447 0,'0'23'16,"-24"48"0,-23 23-16,24 23 15,-24-23 1,0 24-16,0-24 15,23-23 1,-23-24-16,23 0 16</inkml:trace>
  <inkml:trace contextRef="#ctx0" brushRef="#br0" timeOffset="1994">1458 376 0,'0'47'16,"0"47"-1,24-23-15,-24 46 16,0 1 0,0 23-16,0-23 15,-24-1 1,1 1-16,-1-24 15,24 0 1,0-24-16,0-23 16,24-23-1,23-1-15,0-23 16,0 0-1,47-23-15,-24-1 16,48 24 0,0-23-16,-1-1 15,1-23 1,-1 24-16,1-1 15,0 1 1,-1-1-16,-23 24 16,0-23-1,0-1-15,-23 1 16,-1-1-16,-23 24 15,1-23 1,-25-24-16,1 0 16,23 0-1,-24 0-15,1-24 16,-1 0-1,1 1-15,-24-24 16,0 0 0,0 23-16,-24 1 15,24-1 1,-23 1-16,-24 22 15,23 1 1,-23 24-16,0-24 16,0 23-1,0 1-15,-24-1 16,1 1-1,-1-1-15,-23 24 16,-23-23-16,-1 46 16,-23-23-1,0 24-15,-24 23 16,1 0-1,-25 0-15,25 23 16,23-46 0</inkml:trace>
  <inkml:trace contextRef="#ctx0" brushRef="#br0" timeOffset="3907">4539 376 0,'24'-47'15,"-24"23"1,-24 1-16,1 23 15,-1 23 1,-47 1-16,1 23 16,-24 24-1,23-1-15,1 48 16,-1-1-1,24 1-15,24-24 16,-1 24 0,24-1-16,0-23 15,0 0 1,24-23-16,-24-1 15,-24 1 1,24-1-16,-23-22 16,-1-1-16,1-24 15,-1 1 1,1-48-16</inkml:trace>
  <inkml:trace contextRef="#ctx0" brushRef="#br0" timeOffset="4112">3763 1317 0,'0'23'16,"23"-23"-16,1 0 15,23 24 1,0-24-16,24 0 15,-1-24 1,1 24-16,-24-23 16,47-1-1</inkml:trace>
  <inkml:trace contextRef="#ctx0" brushRef="#br0" timeOffset="4398">4915 611 0,'-23'24'15,"-24"46"1,0 1-16,23-1 15,-46 24 1,23 24-16,23 0 16,-23-1-1,47-46-15,-23-1 16,46-46-1,1-1-15,-1 1 16</inkml:trace>
  <inkml:trace contextRef="#ctx0" brushRef="#br0" timeOffset="4645">4962 917 0,'0'23'15,"0"24"1,24 24-16,23 0 16,-24-1-1,25-23-15,-25 24 16,24-48-1,-23 1-15,-1-24 16,24-24 0</inkml:trace>
  <inkml:trace contextRef="#ctx0" brushRef="#br0" timeOffset="4868">5198 917 0,'-24'23'15,"1"48"1,-24 23-16,23 0 16,-23 0-1,23 0-15,-23-23 16,47-24-1,-23-24-15,46-23 16</inkml:trace>
  <inkml:trace contextRef="#ctx0" brushRef="#br0" timeOffset="5216">5292 564 0,'47'24'15,"0"23"-15,0 23 16,0 24-1,0 0-15,-47 24 16,0-24 0,-24 0-16,-23 0 15,0 0 1,0-23-16,0-1 15,0-23 1,0-23-16,24-24 16,23-24-1</inkml:trace>
  <inkml:trace contextRef="#ctx0" brushRef="#br0" timeOffset="5676">5903 940 0,'24'0'15,"23"-23"-15,0 46 16,0-23-1,0-23-15,0 23 16,-24 23 0,-23-23-1</inkml:trace>
  <inkml:trace contextRef="#ctx0" brushRef="#br0" timeOffset="5870">5809 1223 0,'24'23'16,"46"-23"-16,1 0 16,23-23-1,-24 23-15,-23 0 16,0-24-1,0 24-15</inkml:trace>
  <inkml:trace contextRef="#ctx0" brushRef="#br0" timeOffset="7596">6726 799 0,'24'-47'0,"46"0"16,1 24-1,-1-1-15,1 24 16,-24 24-1,-23-1-15,-1 24 16,-23 24-16,-23-1 16,-24 24-1,-24 1-15,-23 22 16,23-23-1,-23 0-15,24 0 16,-24-23 0,47-24-16,23 0 15,24-24 1,24-23-16,23 0 15,0 0 1,23 0-16,1-23 16,-1 23-1,24 0-15,-23 0 16,0-24-1,-24 1-15,-24 23 16</inkml:trace>
  <inkml:trace contextRef="#ctx0" brushRef="#br0" timeOffset="7964">7949 588 0,'-23'0'16,"-24"47"0,0 0-16,0 47 15,-47 0 1,-1 47-16,25 0 15,-24 0 1,47-23-16,23-1 16,24-46-1,0-24-15,47 0 16,-23-23-1,23-24-15,0-24 16,23 0 0</inkml:trace>
  <inkml:trace contextRef="#ctx0" brushRef="#br0" timeOffset="8465">7879 940 0,'23'-23'0,"24"-1"16,47-23-1,0 47-15,-23 0 16,-24 24-1,-23 23-15,-24 0 16,-48 23 0,-22 1-16,-1 0 15,1-24 1,23 0-16,23-24 15,71-46 17,0-1-32,0-23 15,24 47 1,-1-23-16,1 46 15,-24 1 1,-23 23-16,-24 0 16,0 0-1,-24 23-15,-46 1 16,-1-1-1,24-23-15,0-23 16,23-24 0,48-24-16,-24 1 15,23-71 1</inkml:trace>
  <inkml:trace contextRef="#ctx0" brushRef="#br0" timeOffset="8772">8631 611 0,'24'24'15,"23"-1"-15,0 48 16,0 23-1,-24-24-15,1 48 16,-1 0 0,-46-1-16,-1 1 15,1-48 1,-24 24-16,-24-23 15,1-1 1,-1-22-16,24-25 16,24 1-1,-1-24-15</inkml:trace>
  <inkml:trace contextRef="#ctx0" brushRef="#br0" timeOffset="10224">8961 494 0,'23'47'15,"24"-24"-15,0 24 16,0 0 0,0-23-16,-23 23 15,-1 0 1,1-24-16,-1 1 15,-23-24 1</inkml:trace>
  <inkml:trace contextRef="#ctx0" brushRef="#br0" timeOffset="10504">9290 352 0,'-24'24'0,"1"23"16,-24 24-1,0-1-15,0 1 16,0-1-16,0-23 15,23 0 1,1-23 0,23-1-1,23-23 1</inkml:trace>
  <inkml:trace contextRef="#ctx0" brushRef="#br0" timeOffset="10726">9243 611 0,'23'0'16,"1"-23"-1,23 23-15,23-24 16,-23 24 0,-23 0-16,23-23 15,-23 23 1</inkml:trace>
  <inkml:trace contextRef="#ctx0" brushRef="#br0" timeOffset="11206">9643 282 0,'47'0'16,"-24"-24"-1,24 24 1,0 0-16,0 0 15,-23 0 1,23 0-16,-24 0 16,1 0-1,-1 24 1,-23-1-1,0 24 1,-23 0-16,-1 1 16,1 22-1,23-23-15,-24 0 16,24 0-1,0-23-15,0-1 16,0 1 0,24-24 15,-24-24-31</inkml:trace>
  <inkml:trace contextRef="#ctx0" brushRef="#br0" timeOffset="11420">9737 517 0,'47'0'31,"-24"0"-31,48 0 15,-24-23-15,23 23 16,24-24 0,-23 24-16,0 0 15</inkml:trace>
  <inkml:trace contextRef="#ctx0" brushRef="#br0" timeOffset="11932">10607 1011 0,'0'47'0,"0"0"15,0 47 1,0-23-16,0-1 16,-24 1-1,24-24-15,24 0 16,-24-24-1,0-46 1</inkml:trace>
  <inkml:trace contextRef="#ctx0" brushRef="#br0" timeOffset="12126">10348 1293 0,'47'0'0,"24"0"15,23 0 1,0-23-16,0 23 16,0 0-1,-23-24-15</inkml:trace>
  <inkml:trace contextRef="#ctx0" brushRef="#br0" timeOffset="12392">11030 893 0,'0'47'16,"0"47"-16,0 24 15,0 0 1,0-24-16,0 0 16,-23-24-1,23-23-15,0-23 16,0-1-1,23-46-15</inkml:trace>
  <inkml:trace contextRef="#ctx0" brushRef="#br0" timeOffset="12914">11242 940 0,'23'-47'16,"48"0"-1,-1 24-15,1-24 16,23 23 0,-23 1-16,23 23 15,-24 0-15,-23 23 16,0 1-1,-23 23-15,-24 23 16,0 1 0,-47 23-16,0 0 15,0 0 1,-24 0-16,1-23 15,23-1 1,0-23-16,0 0 16,23-23-1,1-24-15,46 0 47,24-24-31,24 24-16,23-23 15,23 23 1,24-24-16,24 1 15,0-1-15,23 24 16,-24-23 0,1 46-16,-47-23 15,-24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2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2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7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6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91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2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3" y="998538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8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2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0.png"/><Relationship Id="rId4" Type="http://schemas.openxmlformats.org/officeDocument/2006/relationships/image" Target="../media/image30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0.png"/><Relationship Id="rId7" Type="http://schemas.openxmlformats.org/officeDocument/2006/relationships/image" Target="../media/image4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2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1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21.png"/><Relationship Id="rId7" Type="http://schemas.openxmlformats.org/officeDocument/2006/relationships/image" Target="../media/image6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42.png"/><Relationship Id="rId10" Type="http://schemas.openxmlformats.org/officeDocument/2006/relationships/image" Target="../media/image91.png"/><Relationship Id="rId4" Type="http://schemas.openxmlformats.org/officeDocument/2006/relationships/image" Target="../media/image32.png"/><Relationship Id="rId9" Type="http://schemas.openxmlformats.org/officeDocument/2006/relationships/image" Target="../media/image8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170" y="124251"/>
            <a:ext cx="9418320" cy="4041648"/>
          </a:xfrm>
        </p:spPr>
        <p:txBody>
          <a:bodyPr>
            <a:normAutofit/>
          </a:bodyPr>
          <a:lstStyle/>
          <a:p>
            <a:r>
              <a:rPr lang="en-US" dirty="0" smtClean="0"/>
              <a:t>The Exponential and Logarithmic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1115" y="4022226"/>
            <a:ext cx="9418320" cy="1691640"/>
          </a:xfrm>
        </p:spPr>
        <p:txBody>
          <a:bodyPr/>
          <a:lstStyle/>
          <a:p>
            <a:r>
              <a:rPr lang="en-US" dirty="0" smtClean="0"/>
              <a:t>Tada!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25875" y="1069963"/>
            <a:ext cx="7654247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44506" y="1338758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416627" y="577937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The Common Log</a:t>
            </a:r>
            <a:endParaRPr lang="en-US" sz="4400" dirty="0">
              <a:solidFill>
                <a:srgbClr val="99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6474" y="1482673"/>
                <a:ext cx="36890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74" y="1482673"/>
                <a:ext cx="3689087" cy="67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itle 1"/>
          <p:cNvSpPr txBox="1">
            <a:spLocks/>
          </p:cNvSpPr>
          <p:nvPr/>
        </p:nvSpPr>
        <p:spPr>
          <a:xfrm>
            <a:off x="416626" y="3708227"/>
            <a:ext cx="6091749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The Natural Log</a:t>
            </a:r>
            <a:endParaRPr lang="en-US" sz="4400" dirty="0">
              <a:solidFill>
                <a:srgbClr val="99FF99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16626" y="4469045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40685" y="2614359"/>
            <a:ext cx="304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srgbClr val="FFFF00"/>
                </a:solidFill>
              </a:rPr>
              <a:t>Base is 10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3.3a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06474" y="4651928"/>
                <a:ext cx="319523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fName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74" y="4651928"/>
                <a:ext cx="3195234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2107102" y="2216075"/>
            <a:ext cx="797463" cy="387276"/>
          </a:xfrm>
          <a:custGeom>
            <a:avLst/>
            <a:gdLst>
              <a:gd name="connsiteX0" fmla="*/ 797463 w 797463"/>
              <a:gd name="connsiteY0" fmla="*/ 387276 h 387276"/>
              <a:gd name="connsiteX1" fmla="*/ 765190 w 797463"/>
              <a:gd name="connsiteY1" fmla="*/ 290457 h 387276"/>
              <a:gd name="connsiteX2" fmla="*/ 743674 w 797463"/>
              <a:gd name="connsiteY2" fmla="*/ 225911 h 387276"/>
              <a:gd name="connsiteX3" fmla="*/ 711402 w 797463"/>
              <a:gd name="connsiteY3" fmla="*/ 193638 h 387276"/>
              <a:gd name="connsiteX4" fmla="*/ 593067 w 797463"/>
              <a:gd name="connsiteY4" fmla="*/ 139850 h 387276"/>
              <a:gd name="connsiteX5" fmla="*/ 560794 w 797463"/>
              <a:gd name="connsiteY5" fmla="*/ 118334 h 387276"/>
              <a:gd name="connsiteX6" fmla="*/ 528522 w 797463"/>
              <a:gd name="connsiteY6" fmla="*/ 107577 h 387276"/>
              <a:gd name="connsiteX7" fmla="*/ 259580 w 797463"/>
              <a:gd name="connsiteY7" fmla="*/ 118334 h 387276"/>
              <a:gd name="connsiteX8" fmla="*/ 216550 w 797463"/>
              <a:gd name="connsiteY8" fmla="*/ 129092 h 387276"/>
              <a:gd name="connsiteX9" fmla="*/ 76700 w 797463"/>
              <a:gd name="connsiteY9" fmla="*/ 107577 h 387276"/>
              <a:gd name="connsiteX10" fmla="*/ 65943 w 797463"/>
              <a:gd name="connsiteY10" fmla="*/ 75304 h 387276"/>
              <a:gd name="connsiteX11" fmla="*/ 44427 w 797463"/>
              <a:gd name="connsiteY11" fmla="*/ 43031 h 387276"/>
              <a:gd name="connsiteX12" fmla="*/ 33670 w 797463"/>
              <a:gd name="connsiteY12" fmla="*/ 0 h 387276"/>
              <a:gd name="connsiteX13" fmla="*/ 1397 w 797463"/>
              <a:gd name="connsiteY13" fmla="*/ 32273 h 387276"/>
              <a:gd name="connsiteX14" fmla="*/ 12154 w 797463"/>
              <a:gd name="connsiteY14" fmla="*/ 64546 h 387276"/>
              <a:gd name="connsiteX15" fmla="*/ 108973 w 797463"/>
              <a:gd name="connsiteY15" fmla="*/ 53789 h 387276"/>
              <a:gd name="connsiteX16" fmla="*/ 12154 w 797463"/>
              <a:gd name="connsiteY16" fmla="*/ 43031 h 387276"/>
              <a:gd name="connsiteX17" fmla="*/ 76700 w 797463"/>
              <a:gd name="connsiteY17" fmla="*/ 75304 h 387276"/>
              <a:gd name="connsiteX18" fmla="*/ 44427 w 797463"/>
              <a:gd name="connsiteY18" fmla="*/ 10758 h 38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97463" h="387276">
                <a:moveTo>
                  <a:pt x="797463" y="387276"/>
                </a:moveTo>
                <a:cubicBezTo>
                  <a:pt x="754318" y="279415"/>
                  <a:pt x="792986" y="383110"/>
                  <a:pt x="765190" y="290457"/>
                </a:cubicBezTo>
                <a:cubicBezTo>
                  <a:pt x="758673" y="268734"/>
                  <a:pt x="759710" y="241948"/>
                  <a:pt x="743674" y="225911"/>
                </a:cubicBezTo>
                <a:cubicBezTo>
                  <a:pt x="732917" y="215153"/>
                  <a:pt x="724237" y="201806"/>
                  <a:pt x="711402" y="193638"/>
                </a:cubicBezTo>
                <a:cubicBezTo>
                  <a:pt x="658487" y="159965"/>
                  <a:pt x="640463" y="155648"/>
                  <a:pt x="593067" y="139850"/>
                </a:cubicBezTo>
                <a:cubicBezTo>
                  <a:pt x="582309" y="132678"/>
                  <a:pt x="572358" y="124116"/>
                  <a:pt x="560794" y="118334"/>
                </a:cubicBezTo>
                <a:cubicBezTo>
                  <a:pt x="550652" y="113263"/>
                  <a:pt x="539861" y="107577"/>
                  <a:pt x="528522" y="107577"/>
                </a:cubicBezTo>
                <a:cubicBezTo>
                  <a:pt x="438803" y="107577"/>
                  <a:pt x="349227" y="114748"/>
                  <a:pt x="259580" y="118334"/>
                </a:cubicBezTo>
                <a:cubicBezTo>
                  <a:pt x="245237" y="121920"/>
                  <a:pt x="231335" y="129092"/>
                  <a:pt x="216550" y="129092"/>
                </a:cubicBezTo>
                <a:cubicBezTo>
                  <a:pt x="133351" y="129092"/>
                  <a:pt x="131941" y="125989"/>
                  <a:pt x="76700" y="107577"/>
                </a:cubicBezTo>
                <a:cubicBezTo>
                  <a:pt x="73114" y="96819"/>
                  <a:pt x="71014" y="85446"/>
                  <a:pt x="65943" y="75304"/>
                </a:cubicBezTo>
                <a:cubicBezTo>
                  <a:pt x="60161" y="63740"/>
                  <a:pt x="49520" y="54915"/>
                  <a:pt x="44427" y="43031"/>
                </a:cubicBezTo>
                <a:cubicBezTo>
                  <a:pt x="38603" y="29441"/>
                  <a:pt x="37256" y="14344"/>
                  <a:pt x="33670" y="0"/>
                </a:cubicBezTo>
                <a:cubicBezTo>
                  <a:pt x="22912" y="10758"/>
                  <a:pt x="6208" y="17840"/>
                  <a:pt x="1397" y="32273"/>
                </a:cubicBezTo>
                <a:cubicBezTo>
                  <a:pt x="-2189" y="43031"/>
                  <a:pt x="1035" y="62322"/>
                  <a:pt x="12154" y="64546"/>
                </a:cubicBezTo>
                <a:cubicBezTo>
                  <a:pt x="43995" y="70914"/>
                  <a:pt x="76700" y="57375"/>
                  <a:pt x="108973" y="53789"/>
                </a:cubicBezTo>
                <a:cubicBezTo>
                  <a:pt x="33669" y="28687"/>
                  <a:pt x="65942" y="25101"/>
                  <a:pt x="12154" y="43031"/>
                </a:cubicBezTo>
                <a:cubicBezTo>
                  <a:pt x="15627" y="46504"/>
                  <a:pt x="65372" y="103625"/>
                  <a:pt x="76700" y="75304"/>
                </a:cubicBezTo>
                <a:cubicBezTo>
                  <a:pt x="103879" y="7356"/>
                  <a:pt x="69985" y="10758"/>
                  <a:pt x="44427" y="10758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087445" y="2105297"/>
            <a:ext cx="1247887" cy="498054"/>
          </a:xfrm>
          <a:custGeom>
            <a:avLst/>
            <a:gdLst>
              <a:gd name="connsiteX0" fmla="*/ 0 w 1247887"/>
              <a:gd name="connsiteY0" fmla="*/ 498054 h 498054"/>
              <a:gd name="connsiteX1" fmla="*/ 53788 w 1247887"/>
              <a:gd name="connsiteY1" fmla="*/ 411992 h 498054"/>
              <a:gd name="connsiteX2" fmla="*/ 75303 w 1247887"/>
              <a:gd name="connsiteY2" fmla="*/ 379719 h 498054"/>
              <a:gd name="connsiteX3" fmla="*/ 86061 w 1247887"/>
              <a:gd name="connsiteY3" fmla="*/ 347447 h 498054"/>
              <a:gd name="connsiteX4" fmla="*/ 139849 w 1247887"/>
              <a:gd name="connsiteY4" fmla="*/ 304416 h 498054"/>
              <a:gd name="connsiteX5" fmla="*/ 441063 w 1247887"/>
              <a:gd name="connsiteY5" fmla="*/ 315174 h 498054"/>
              <a:gd name="connsiteX6" fmla="*/ 527124 w 1247887"/>
              <a:gd name="connsiteY6" fmla="*/ 336689 h 498054"/>
              <a:gd name="connsiteX7" fmla="*/ 570155 w 1247887"/>
              <a:gd name="connsiteY7" fmla="*/ 347447 h 498054"/>
              <a:gd name="connsiteX8" fmla="*/ 602428 w 1247887"/>
              <a:gd name="connsiteY8" fmla="*/ 358204 h 498054"/>
              <a:gd name="connsiteX9" fmla="*/ 892884 w 1247887"/>
              <a:gd name="connsiteY9" fmla="*/ 379719 h 498054"/>
              <a:gd name="connsiteX10" fmla="*/ 925157 w 1247887"/>
              <a:gd name="connsiteY10" fmla="*/ 390477 h 498054"/>
              <a:gd name="connsiteX11" fmla="*/ 1065007 w 1247887"/>
              <a:gd name="connsiteY11" fmla="*/ 379719 h 498054"/>
              <a:gd name="connsiteX12" fmla="*/ 1129553 w 1247887"/>
              <a:gd name="connsiteY12" fmla="*/ 358204 h 498054"/>
              <a:gd name="connsiteX13" fmla="*/ 1172583 w 1247887"/>
              <a:gd name="connsiteY13" fmla="*/ 347447 h 498054"/>
              <a:gd name="connsiteX14" fmla="*/ 1215614 w 1247887"/>
              <a:gd name="connsiteY14" fmla="*/ 282901 h 498054"/>
              <a:gd name="connsiteX15" fmla="*/ 1237129 w 1247887"/>
              <a:gd name="connsiteY15" fmla="*/ 250628 h 498054"/>
              <a:gd name="connsiteX16" fmla="*/ 1247887 w 1247887"/>
              <a:gd name="connsiteY16" fmla="*/ 218355 h 498054"/>
              <a:gd name="connsiteX17" fmla="*/ 1237129 w 1247887"/>
              <a:gd name="connsiteY17" fmla="*/ 153809 h 498054"/>
              <a:gd name="connsiteX18" fmla="*/ 1226371 w 1247887"/>
              <a:gd name="connsiteY18" fmla="*/ 110778 h 498054"/>
              <a:gd name="connsiteX19" fmla="*/ 1194099 w 1247887"/>
              <a:gd name="connsiteY19" fmla="*/ 100021 h 498054"/>
              <a:gd name="connsiteX20" fmla="*/ 1151068 w 1247887"/>
              <a:gd name="connsiteY20" fmla="*/ 46232 h 498054"/>
              <a:gd name="connsiteX21" fmla="*/ 1183341 w 1247887"/>
              <a:gd name="connsiteY21" fmla="*/ 35475 h 498054"/>
              <a:gd name="connsiteX22" fmla="*/ 1204856 w 1247887"/>
              <a:gd name="connsiteY22" fmla="*/ 13959 h 498054"/>
              <a:gd name="connsiteX23" fmla="*/ 1151068 w 1247887"/>
              <a:gd name="connsiteY23" fmla="*/ 35475 h 498054"/>
              <a:gd name="connsiteX24" fmla="*/ 1183341 w 1247887"/>
              <a:gd name="connsiteY24" fmla="*/ 24717 h 498054"/>
              <a:gd name="connsiteX25" fmla="*/ 1183341 w 1247887"/>
              <a:gd name="connsiteY25" fmla="*/ 13959 h 49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7887" h="498054">
                <a:moveTo>
                  <a:pt x="0" y="498054"/>
                </a:moveTo>
                <a:cubicBezTo>
                  <a:pt x="17929" y="469367"/>
                  <a:pt x="35626" y="440533"/>
                  <a:pt x="53788" y="411992"/>
                </a:cubicBezTo>
                <a:cubicBezTo>
                  <a:pt x="60729" y="401084"/>
                  <a:pt x="71214" y="391984"/>
                  <a:pt x="75303" y="379719"/>
                </a:cubicBezTo>
                <a:cubicBezTo>
                  <a:pt x="78889" y="368962"/>
                  <a:pt x="80227" y="357170"/>
                  <a:pt x="86061" y="347447"/>
                </a:cubicBezTo>
                <a:cubicBezTo>
                  <a:pt x="96282" y="330413"/>
                  <a:pt x="125188" y="314190"/>
                  <a:pt x="139849" y="304416"/>
                </a:cubicBezTo>
                <a:cubicBezTo>
                  <a:pt x="240254" y="308002"/>
                  <a:pt x="340941" y="306831"/>
                  <a:pt x="441063" y="315174"/>
                </a:cubicBezTo>
                <a:cubicBezTo>
                  <a:pt x="470531" y="317630"/>
                  <a:pt x="498437" y="329517"/>
                  <a:pt x="527124" y="336689"/>
                </a:cubicBezTo>
                <a:cubicBezTo>
                  <a:pt x="541468" y="340275"/>
                  <a:pt x="556129" y="342772"/>
                  <a:pt x="570155" y="347447"/>
                </a:cubicBezTo>
                <a:cubicBezTo>
                  <a:pt x="580913" y="351033"/>
                  <a:pt x="591243" y="356340"/>
                  <a:pt x="602428" y="358204"/>
                </a:cubicBezTo>
                <a:cubicBezTo>
                  <a:pt x="682972" y="371628"/>
                  <a:pt x="827137" y="376067"/>
                  <a:pt x="892884" y="379719"/>
                </a:cubicBezTo>
                <a:cubicBezTo>
                  <a:pt x="903642" y="383305"/>
                  <a:pt x="913817" y="390477"/>
                  <a:pt x="925157" y="390477"/>
                </a:cubicBezTo>
                <a:cubicBezTo>
                  <a:pt x="971911" y="390477"/>
                  <a:pt x="1018825" y="387011"/>
                  <a:pt x="1065007" y="379719"/>
                </a:cubicBezTo>
                <a:cubicBezTo>
                  <a:pt x="1087409" y="376182"/>
                  <a:pt x="1107830" y="364721"/>
                  <a:pt x="1129553" y="358204"/>
                </a:cubicBezTo>
                <a:cubicBezTo>
                  <a:pt x="1143714" y="353956"/>
                  <a:pt x="1158240" y="351033"/>
                  <a:pt x="1172583" y="347447"/>
                </a:cubicBezTo>
                <a:cubicBezTo>
                  <a:pt x="1229307" y="309630"/>
                  <a:pt x="1187827" y="347736"/>
                  <a:pt x="1215614" y="282901"/>
                </a:cubicBezTo>
                <a:cubicBezTo>
                  <a:pt x="1220707" y="271017"/>
                  <a:pt x="1231347" y="262192"/>
                  <a:pt x="1237129" y="250628"/>
                </a:cubicBezTo>
                <a:cubicBezTo>
                  <a:pt x="1242200" y="240486"/>
                  <a:pt x="1244301" y="229113"/>
                  <a:pt x="1247887" y="218355"/>
                </a:cubicBezTo>
                <a:cubicBezTo>
                  <a:pt x="1244301" y="196840"/>
                  <a:pt x="1241407" y="175198"/>
                  <a:pt x="1237129" y="153809"/>
                </a:cubicBezTo>
                <a:cubicBezTo>
                  <a:pt x="1234229" y="139311"/>
                  <a:pt x="1235607" y="122323"/>
                  <a:pt x="1226371" y="110778"/>
                </a:cubicBezTo>
                <a:cubicBezTo>
                  <a:pt x="1219288" y="101924"/>
                  <a:pt x="1204856" y="103607"/>
                  <a:pt x="1194099" y="100021"/>
                </a:cubicBezTo>
                <a:cubicBezTo>
                  <a:pt x="1184130" y="93375"/>
                  <a:pt x="1138078" y="72212"/>
                  <a:pt x="1151068" y="46232"/>
                </a:cubicBezTo>
                <a:cubicBezTo>
                  <a:pt x="1156139" y="36090"/>
                  <a:pt x="1172583" y="39061"/>
                  <a:pt x="1183341" y="35475"/>
                </a:cubicBezTo>
                <a:cubicBezTo>
                  <a:pt x="1190513" y="28303"/>
                  <a:pt x="1208063" y="23581"/>
                  <a:pt x="1204856" y="13959"/>
                </a:cubicBezTo>
                <a:cubicBezTo>
                  <a:pt x="1193733" y="-19410"/>
                  <a:pt x="1140774" y="14887"/>
                  <a:pt x="1151068" y="35475"/>
                </a:cubicBezTo>
                <a:cubicBezTo>
                  <a:pt x="1156139" y="45617"/>
                  <a:pt x="1173906" y="31007"/>
                  <a:pt x="1183341" y="24717"/>
                </a:cubicBezTo>
                <a:cubicBezTo>
                  <a:pt x="1186325" y="22728"/>
                  <a:pt x="1183341" y="17545"/>
                  <a:pt x="1183341" y="13959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86940" y="5671324"/>
            <a:ext cx="304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srgbClr val="FFFF00"/>
                </a:solidFill>
              </a:rPr>
              <a:t>Base is </a:t>
            </a:r>
            <a:r>
              <a:rPr lang="en-US" sz="2400" i="1" dirty="0" smtClean="0">
                <a:solidFill>
                  <a:srgbClr val="FFFF00"/>
                </a:solidFill>
              </a:rPr>
              <a:t>e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984526" y="5333165"/>
            <a:ext cx="797463" cy="387276"/>
          </a:xfrm>
          <a:custGeom>
            <a:avLst/>
            <a:gdLst>
              <a:gd name="connsiteX0" fmla="*/ 797463 w 797463"/>
              <a:gd name="connsiteY0" fmla="*/ 387276 h 387276"/>
              <a:gd name="connsiteX1" fmla="*/ 765190 w 797463"/>
              <a:gd name="connsiteY1" fmla="*/ 290457 h 387276"/>
              <a:gd name="connsiteX2" fmla="*/ 743674 w 797463"/>
              <a:gd name="connsiteY2" fmla="*/ 225911 h 387276"/>
              <a:gd name="connsiteX3" fmla="*/ 711402 w 797463"/>
              <a:gd name="connsiteY3" fmla="*/ 193638 h 387276"/>
              <a:gd name="connsiteX4" fmla="*/ 593067 w 797463"/>
              <a:gd name="connsiteY4" fmla="*/ 139850 h 387276"/>
              <a:gd name="connsiteX5" fmla="*/ 560794 w 797463"/>
              <a:gd name="connsiteY5" fmla="*/ 118334 h 387276"/>
              <a:gd name="connsiteX6" fmla="*/ 528522 w 797463"/>
              <a:gd name="connsiteY6" fmla="*/ 107577 h 387276"/>
              <a:gd name="connsiteX7" fmla="*/ 259580 w 797463"/>
              <a:gd name="connsiteY7" fmla="*/ 118334 h 387276"/>
              <a:gd name="connsiteX8" fmla="*/ 216550 w 797463"/>
              <a:gd name="connsiteY8" fmla="*/ 129092 h 387276"/>
              <a:gd name="connsiteX9" fmla="*/ 76700 w 797463"/>
              <a:gd name="connsiteY9" fmla="*/ 107577 h 387276"/>
              <a:gd name="connsiteX10" fmla="*/ 65943 w 797463"/>
              <a:gd name="connsiteY10" fmla="*/ 75304 h 387276"/>
              <a:gd name="connsiteX11" fmla="*/ 44427 w 797463"/>
              <a:gd name="connsiteY11" fmla="*/ 43031 h 387276"/>
              <a:gd name="connsiteX12" fmla="*/ 33670 w 797463"/>
              <a:gd name="connsiteY12" fmla="*/ 0 h 387276"/>
              <a:gd name="connsiteX13" fmla="*/ 1397 w 797463"/>
              <a:gd name="connsiteY13" fmla="*/ 32273 h 387276"/>
              <a:gd name="connsiteX14" fmla="*/ 12154 w 797463"/>
              <a:gd name="connsiteY14" fmla="*/ 64546 h 387276"/>
              <a:gd name="connsiteX15" fmla="*/ 108973 w 797463"/>
              <a:gd name="connsiteY15" fmla="*/ 53789 h 387276"/>
              <a:gd name="connsiteX16" fmla="*/ 12154 w 797463"/>
              <a:gd name="connsiteY16" fmla="*/ 43031 h 387276"/>
              <a:gd name="connsiteX17" fmla="*/ 76700 w 797463"/>
              <a:gd name="connsiteY17" fmla="*/ 75304 h 387276"/>
              <a:gd name="connsiteX18" fmla="*/ 44427 w 797463"/>
              <a:gd name="connsiteY18" fmla="*/ 10758 h 38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97463" h="387276">
                <a:moveTo>
                  <a:pt x="797463" y="387276"/>
                </a:moveTo>
                <a:cubicBezTo>
                  <a:pt x="754318" y="279415"/>
                  <a:pt x="792986" y="383110"/>
                  <a:pt x="765190" y="290457"/>
                </a:cubicBezTo>
                <a:cubicBezTo>
                  <a:pt x="758673" y="268734"/>
                  <a:pt x="759710" y="241948"/>
                  <a:pt x="743674" y="225911"/>
                </a:cubicBezTo>
                <a:cubicBezTo>
                  <a:pt x="732917" y="215153"/>
                  <a:pt x="724237" y="201806"/>
                  <a:pt x="711402" y="193638"/>
                </a:cubicBezTo>
                <a:cubicBezTo>
                  <a:pt x="658487" y="159965"/>
                  <a:pt x="640463" y="155648"/>
                  <a:pt x="593067" y="139850"/>
                </a:cubicBezTo>
                <a:cubicBezTo>
                  <a:pt x="582309" y="132678"/>
                  <a:pt x="572358" y="124116"/>
                  <a:pt x="560794" y="118334"/>
                </a:cubicBezTo>
                <a:cubicBezTo>
                  <a:pt x="550652" y="113263"/>
                  <a:pt x="539861" y="107577"/>
                  <a:pt x="528522" y="107577"/>
                </a:cubicBezTo>
                <a:cubicBezTo>
                  <a:pt x="438803" y="107577"/>
                  <a:pt x="349227" y="114748"/>
                  <a:pt x="259580" y="118334"/>
                </a:cubicBezTo>
                <a:cubicBezTo>
                  <a:pt x="245237" y="121920"/>
                  <a:pt x="231335" y="129092"/>
                  <a:pt x="216550" y="129092"/>
                </a:cubicBezTo>
                <a:cubicBezTo>
                  <a:pt x="133351" y="129092"/>
                  <a:pt x="131941" y="125989"/>
                  <a:pt x="76700" y="107577"/>
                </a:cubicBezTo>
                <a:cubicBezTo>
                  <a:pt x="73114" y="96819"/>
                  <a:pt x="71014" y="85446"/>
                  <a:pt x="65943" y="75304"/>
                </a:cubicBezTo>
                <a:cubicBezTo>
                  <a:pt x="60161" y="63740"/>
                  <a:pt x="49520" y="54915"/>
                  <a:pt x="44427" y="43031"/>
                </a:cubicBezTo>
                <a:cubicBezTo>
                  <a:pt x="38603" y="29441"/>
                  <a:pt x="37256" y="14344"/>
                  <a:pt x="33670" y="0"/>
                </a:cubicBezTo>
                <a:cubicBezTo>
                  <a:pt x="22912" y="10758"/>
                  <a:pt x="6208" y="17840"/>
                  <a:pt x="1397" y="32273"/>
                </a:cubicBezTo>
                <a:cubicBezTo>
                  <a:pt x="-2189" y="43031"/>
                  <a:pt x="1035" y="62322"/>
                  <a:pt x="12154" y="64546"/>
                </a:cubicBezTo>
                <a:cubicBezTo>
                  <a:pt x="43995" y="70914"/>
                  <a:pt x="76700" y="57375"/>
                  <a:pt x="108973" y="53789"/>
                </a:cubicBezTo>
                <a:cubicBezTo>
                  <a:pt x="33669" y="28687"/>
                  <a:pt x="65942" y="25101"/>
                  <a:pt x="12154" y="43031"/>
                </a:cubicBezTo>
                <a:cubicBezTo>
                  <a:pt x="15627" y="46504"/>
                  <a:pt x="65372" y="103625"/>
                  <a:pt x="76700" y="75304"/>
                </a:cubicBezTo>
                <a:cubicBezTo>
                  <a:pt x="103879" y="7356"/>
                  <a:pt x="69985" y="10758"/>
                  <a:pt x="44427" y="10758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61414" y="5247523"/>
            <a:ext cx="1247887" cy="498054"/>
          </a:xfrm>
          <a:custGeom>
            <a:avLst/>
            <a:gdLst>
              <a:gd name="connsiteX0" fmla="*/ 0 w 1247887"/>
              <a:gd name="connsiteY0" fmla="*/ 498054 h 498054"/>
              <a:gd name="connsiteX1" fmla="*/ 53788 w 1247887"/>
              <a:gd name="connsiteY1" fmla="*/ 411992 h 498054"/>
              <a:gd name="connsiteX2" fmla="*/ 75303 w 1247887"/>
              <a:gd name="connsiteY2" fmla="*/ 379719 h 498054"/>
              <a:gd name="connsiteX3" fmla="*/ 86061 w 1247887"/>
              <a:gd name="connsiteY3" fmla="*/ 347447 h 498054"/>
              <a:gd name="connsiteX4" fmla="*/ 139849 w 1247887"/>
              <a:gd name="connsiteY4" fmla="*/ 304416 h 498054"/>
              <a:gd name="connsiteX5" fmla="*/ 441063 w 1247887"/>
              <a:gd name="connsiteY5" fmla="*/ 315174 h 498054"/>
              <a:gd name="connsiteX6" fmla="*/ 527124 w 1247887"/>
              <a:gd name="connsiteY6" fmla="*/ 336689 h 498054"/>
              <a:gd name="connsiteX7" fmla="*/ 570155 w 1247887"/>
              <a:gd name="connsiteY7" fmla="*/ 347447 h 498054"/>
              <a:gd name="connsiteX8" fmla="*/ 602428 w 1247887"/>
              <a:gd name="connsiteY8" fmla="*/ 358204 h 498054"/>
              <a:gd name="connsiteX9" fmla="*/ 892884 w 1247887"/>
              <a:gd name="connsiteY9" fmla="*/ 379719 h 498054"/>
              <a:gd name="connsiteX10" fmla="*/ 925157 w 1247887"/>
              <a:gd name="connsiteY10" fmla="*/ 390477 h 498054"/>
              <a:gd name="connsiteX11" fmla="*/ 1065007 w 1247887"/>
              <a:gd name="connsiteY11" fmla="*/ 379719 h 498054"/>
              <a:gd name="connsiteX12" fmla="*/ 1129553 w 1247887"/>
              <a:gd name="connsiteY12" fmla="*/ 358204 h 498054"/>
              <a:gd name="connsiteX13" fmla="*/ 1172583 w 1247887"/>
              <a:gd name="connsiteY13" fmla="*/ 347447 h 498054"/>
              <a:gd name="connsiteX14" fmla="*/ 1215614 w 1247887"/>
              <a:gd name="connsiteY14" fmla="*/ 282901 h 498054"/>
              <a:gd name="connsiteX15" fmla="*/ 1237129 w 1247887"/>
              <a:gd name="connsiteY15" fmla="*/ 250628 h 498054"/>
              <a:gd name="connsiteX16" fmla="*/ 1247887 w 1247887"/>
              <a:gd name="connsiteY16" fmla="*/ 218355 h 498054"/>
              <a:gd name="connsiteX17" fmla="*/ 1237129 w 1247887"/>
              <a:gd name="connsiteY17" fmla="*/ 153809 h 498054"/>
              <a:gd name="connsiteX18" fmla="*/ 1226371 w 1247887"/>
              <a:gd name="connsiteY18" fmla="*/ 110778 h 498054"/>
              <a:gd name="connsiteX19" fmla="*/ 1194099 w 1247887"/>
              <a:gd name="connsiteY19" fmla="*/ 100021 h 498054"/>
              <a:gd name="connsiteX20" fmla="*/ 1151068 w 1247887"/>
              <a:gd name="connsiteY20" fmla="*/ 46232 h 498054"/>
              <a:gd name="connsiteX21" fmla="*/ 1183341 w 1247887"/>
              <a:gd name="connsiteY21" fmla="*/ 35475 h 498054"/>
              <a:gd name="connsiteX22" fmla="*/ 1204856 w 1247887"/>
              <a:gd name="connsiteY22" fmla="*/ 13959 h 498054"/>
              <a:gd name="connsiteX23" fmla="*/ 1151068 w 1247887"/>
              <a:gd name="connsiteY23" fmla="*/ 35475 h 498054"/>
              <a:gd name="connsiteX24" fmla="*/ 1183341 w 1247887"/>
              <a:gd name="connsiteY24" fmla="*/ 24717 h 498054"/>
              <a:gd name="connsiteX25" fmla="*/ 1183341 w 1247887"/>
              <a:gd name="connsiteY25" fmla="*/ 13959 h 49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47887" h="498054">
                <a:moveTo>
                  <a:pt x="0" y="498054"/>
                </a:moveTo>
                <a:cubicBezTo>
                  <a:pt x="17929" y="469367"/>
                  <a:pt x="35626" y="440533"/>
                  <a:pt x="53788" y="411992"/>
                </a:cubicBezTo>
                <a:cubicBezTo>
                  <a:pt x="60729" y="401084"/>
                  <a:pt x="71214" y="391984"/>
                  <a:pt x="75303" y="379719"/>
                </a:cubicBezTo>
                <a:cubicBezTo>
                  <a:pt x="78889" y="368962"/>
                  <a:pt x="80227" y="357170"/>
                  <a:pt x="86061" y="347447"/>
                </a:cubicBezTo>
                <a:cubicBezTo>
                  <a:pt x="96282" y="330413"/>
                  <a:pt x="125188" y="314190"/>
                  <a:pt x="139849" y="304416"/>
                </a:cubicBezTo>
                <a:cubicBezTo>
                  <a:pt x="240254" y="308002"/>
                  <a:pt x="340941" y="306831"/>
                  <a:pt x="441063" y="315174"/>
                </a:cubicBezTo>
                <a:cubicBezTo>
                  <a:pt x="470531" y="317630"/>
                  <a:pt x="498437" y="329517"/>
                  <a:pt x="527124" y="336689"/>
                </a:cubicBezTo>
                <a:cubicBezTo>
                  <a:pt x="541468" y="340275"/>
                  <a:pt x="556129" y="342772"/>
                  <a:pt x="570155" y="347447"/>
                </a:cubicBezTo>
                <a:cubicBezTo>
                  <a:pt x="580913" y="351033"/>
                  <a:pt x="591243" y="356340"/>
                  <a:pt x="602428" y="358204"/>
                </a:cubicBezTo>
                <a:cubicBezTo>
                  <a:pt x="682972" y="371628"/>
                  <a:pt x="827137" y="376067"/>
                  <a:pt x="892884" y="379719"/>
                </a:cubicBezTo>
                <a:cubicBezTo>
                  <a:pt x="903642" y="383305"/>
                  <a:pt x="913817" y="390477"/>
                  <a:pt x="925157" y="390477"/>
                </a:cubicBezTo>
                <a:cubicBezTo>
                  <a:pt x="971911" y="390477"/>
                  <a:pt x="1018825" y="387011"/>
                  <a:pt x="1065007" y="379719"/>
                </a:cubicBezTo>
                <a:cubicBezTo>
                  <a:pt x="1087409" y="376182"/>
                  <a:pt x="1107830" y="364721"/>
                  <a:pt x="1129553" y="358204"/>
                </a:cubicBezTo>
                <a:cubicBezTo>
                  <a:pt x="1143714" y="353956"/>
                  <a:pt x="1158240" y="351033"/>
                  <a:pt x="1172583" y="347447"/>
                </a:cubicBezTo>
                <a:cubicBezTo>
                  <a:pt x="1229307" y="309630"/>
                  <a:pt x="1187827" y="347736"/>
                  <a:pt x="1215614" y="282901"/>
                </a:cubicBezTo>
                <a:cubicBezTo>
                  <a:pt x="1220707" y="271017"/>
                  <a:pt x="1231347" y="262192"/>
                  <a:pt x="1237129" y="250628"/>
                </a:cubicBezTo>
                <a:cubicBezTo>
                  <a:pt x="1242200" y="240486"/>
                  <a:pt x="1244301" y="229113"/>
                  <a:pt x="1247887" y="218355"/>
                </a:cubicBezTo>
                <a:cubicBezTo>
                  <a:pt x="1244301" y="196840"/>
                  <a:pt x="1241407" y="175198"/>
                  <a:pt x="1237129" y="153809"/>
                </a:cubicBezTo>
                <a:cubicBezTo>
                  <a:pt x="1234229" y="139311"/>
                  <a:pt x="1235607" y="122323"/>
                  <a:pt x="1226371" y="110778"/>
                </a:cubicBezTo>
                <a:cubicBezTo>
                  <a:pt x="1219288" y="101924"/>
                  <a:pt x="1204856" y="103607"/>
                  <a:pt x="1194099" y="100021"/>
                </a:cubicBezTo>
                <a:cubicBezTo>
                  <a:pt x="1184130" y="93375"/>
                  <a:pt x="1138078" y="72212"/>
                  <a:pt x="1151068" y="46232"/>
                </a:cubicBezTo>
                <a:cubicBezTo>
                  <a:pt x="1156139" y="36090"/>
                  <a:pt x="1172583" y="39061"/>
                  <a:pt x="1183341" y="35475"/>
                </a:cubicBezTo>
                <a:cubicBezTo>
                  <a:pt x="1190513" y="28303"/>
                  <a:pt x="1208063" y="23581"/>
                  <a:pt x="1204856" y="13959"/>
                </a:cubicBezTo>
                <a:cubicBezTo>
                  <a:pt x="1193733" y="-19410"/>
                  <a:pt x="1140774" y="14887"/>
                  <a:pt x="1151068" y="35475"/>
                </a:cubicBezTo>
                <a:cubicBezTo>
                  <a:pt x="1156139" y="45617"/>
                  <a:pt x="1173906" y="31007"/>
                  <a:pt x="1183341" y="24717"/>
                </a:cubicBezTo>
                <a:cubicBezTo>
                  <a:pt x="1186325" y="22728"/>
                  <a:pt x="1183341" y="17545"/>
                  <a:pt x="1183341" y="13959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56648" y="5222357"/>
            <a:ext cx="485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i="1" dirty="0" smtClean="0">
                <a:solidFill>
                  <a:prstClr val="white"/>
                </a:solidFill>
              </a:rPr>
              <a:t>“e…</a:t>
            </a:r>
            <a:r>
              <a:rPr lang="en-US" sz="2800" dirty="0" smtClean="0">
                <a:solidFill>
                  <a:prstClr val="white"/>
                </a:solidFill>
              </a:rPr>
              <a:t>is…a little less than 3”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5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2" grpId="0"/>
      <p:bldP spid="19" grpId="0"/>
      <p:bldP spid="4" grpId="0" animBg="1"/>
      <p:bldP spid="5" grpId="0" animBg="1"/>
      <p:bldP spid="20" grpId="0"/>
      <p:bldP spid="21" grpId="0" animBg="1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463403" y="969755"/>
            <a:ext cx="7654247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403" y="397904"/>
            <a:ext cx="8177048" cy="1100670"/>
          </a:xfrm>
        </p:spPr>
        <p:txBody>
          <a:bodyPr anchor="t">
            <a:noAutofit/>
          </a:bodyPr>
          <a:lstStyle/>
          <a:p>
            <a:r>
              <a:rPr lang="en-US" sz="4800" dirty="0"/>
              <a:t>The </a:t>
            </a:r>
            <a:r>
              <a:rPr lang="en-US" sz="4800" dirty="0" smtClean="0"/>
              <a:t>Logarithmic </a:t>
            </a:r>
            <a:r>
              <a:rPr lang="en-US" sz="4800" dirty="0"/>
              <a:t>Model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7740892" y="1274358"/>
          <a:ext cx="4099392" cy="3667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6"/>
                <a:gridCol w="341616"/>
                <a:gridCol w="341616"/>
                <a:gridCol w="345987"/>
                <a:gridCol w="337245"/>
                <a:gridCol w="341616"/>
                <a:gridCol w="341616"/>
                <a:gridCol w="341616"/>
                <a:gridCol w="341616"/>
                <a:gridCol w="341616"/>
                <a:gridCol w="341616"/>
                <a:gridCol w="341616"/>
              </a:tblGrid>
              <a:tr h="366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7740896" y="3845434"/>
            <a:ext cx="4099388" cy="5136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112858" y="1292075"/>
            <a:ext cx="1712" cy="3686710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3.3b</a:t>
            </a:r>
            <a:endParaRPr lang="en-US" sz="4800" dirty="0"/>
          </a:p>
        </p:txBody>
      </p:sp>
      <p:sp>
        <p:nvSpPr>
          <p:cNvPr id="10" name="Freeform 9"/>
          <p:cNvSpPr/>
          <p:nvPr/>
        </p:nvSpPr>
        <p:spPr>
          <a:xfrm rot="5400000" flipH="1">
            <a:off x="9132795" y="2840616"/>
            <a:ext cx="2890905" cy="2689585"/>
          </a:xfrm>
          <a:custGeom>
            <a:avLst/>
            <a:gdLst>
              <a:gd name="connsiteX0" fmla="*/ 0 w 3012141"/>
              <a:gd name="connsiteY0" fmla="*/ 2675964 h 2689585"/>
              <a:gd name="connsiteX1" fmla="*/ 2164976 w 3012141"/>
              <a:gd name="connsiteY1" fmla="*/ 2286000 h 2689585"/>
              <a:gd name="connsiteX2" fmla="*/ 3012141 w 3012141"/>
              <a:gd name="connsiteY2" fmla="*/ 0 h 2689585"/>
              <a:gd name="connsiteX3" fmla="*/ 3012141 w 3012141"/>
              <a:gd name="connsiteY3" fmla="*/ 0 h 268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2141" h="2689585">
                <a:moveTo>
                  <a:pt x="0" y="2675964"/>
                </a:moveTo>
                <a:cubicBezTo>
                  <a:pt x="831476" y="2703979"/>
                  <a:pt x="1662953" y="2731994"/>
                  <a:pt x="2164976" y="2286000"/>
                </a:cubicBezTo>
                <a:cubicBezTo>
                  <a:pt x="2666999" y="1840006"/>
                  <a:pt x="3012141" y="0"/>
                  <a:pt x="3012141" y="0"/>
                </a:cubicBezTo>
                <a:lnTo>
                  <a:pt x="3012141" y="0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394138" y="3779331"/>
            <a:ext cx="139599" cy="1322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720790" y="3385383"/>
            <a:ext cx="139599" cy="1322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82747" y="6977423"/>
            <a:ext cx="139599" cy="1322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3403" y="1188849"/>
            <a:ext cx="8177048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The Parent Function:</a:t>
            </a:r>
            <a:endParaRPr lang="en-US" sz="4000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3480" y="1813944"/>
                <a:ext cx="316509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80" y="1813944"/>
                <a:ext cx="3165097" cy="615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 txBox="1">
            <a:spLocks/>
          </p:cNvSpPr>
          <p:nvPr/>
        </p:nvSpPr>
        <p:spPr>
          <a:xfrm>
            <a:off x="400617" y="2553202"/>
            <a:ext cx="8177048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The Transformations:</a:t>
            </a:r>
            <a:endParaRPr lang="en-US" sz="4000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3480" y="3143710"/>
                <a:ext cx="628556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alog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80" y="3143710"/>
                <a:ext cx="6285567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/>
          <p:cNvSpPr txBox="1">
            <a:spLocks/>
          </p:cNvSpPr>
          <p:nvPr/>
        </p:nvSpPr>
        <p:spPr>
          <a:xfrm>
            <a:off x="463403" y="3860016"/>
            <a:ext cx="2696656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The VIP’s:</a:t>
            </a:r>
            <a:endParaRPr lang="en-US" sz="4000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3479" y="4483757"/>
                <a:ext cx="288893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 smtClean="0">
                    <a:solidFill>
                      <a:srgbClr val="99FF99"/>
                    </a:solidFill>
                  </a:rPr>
                  <a:t>V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. @ </m:t>
                    </m:r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79" y="4483757"/>
                <a:ext cx="2888932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0549" t="-25743" b="-48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7902" y="5015308"/>
                <a:ext cx="34908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𝑖𝑛𝑡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 @ (1,0)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02" y="5015308"/>
                <a:ext cx="3490892" cy="6155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241" y="5546859"/>
                <a:ext cx="139448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,1)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41" y="5546859"/>
                <a:ext cx="1394484" cy="6155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9087930" y="1346697"/>
            <a:ext cx="24928" cy="4507938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307466" y="3848002"/>
            <a:ext cx="3019757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Other stuff:</a:t>
            </a:r>
            <a:endParaRPr lang="en-US" sz="40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3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25 0.0125 L 0.05625 0.01297 C 0.05651 0.0007 0.05755 -0.03935 0.05833 -0.0537 C 0.05859 -0.05717 0.05924 -0.06088 0.0595 -0.06458 C 0.06172 -0.09514 0.05898 -0.07338 0.06276 -0.09953 C 0.06315 -0.10787 0.06341 -0.11597 0.06393 -0.12407 C 0.06419 -0.12754 0.06471 -0.13125 0.06497 -0.13495 C 0.06549 -0.14004 0.06575 -0.1449 0.06615 -0.15023 C 0.06771 -0.17662 0.06588 -0.16481 0.06836 -0.1787 C 0.06914 -0.19213 0.06953 -0.19884 0.07057 -0.2118 C 0.07083 -0.2162 0.07109 -0.22083 0.07161 -0.225 C 0.07227 -0.23102 0.07266 -0.2368 0.07383 -0.24259 C 0.07461 -0.24629 0.07539 -0.24977 0.07604 -0.25347 C 0.07773 -0.26365 0.07695 -0.27083 0.08151 -0.28009 C 0.09271 -0.30231 0.08359 -0.2868 0.09258 -0.29768 C 0.09479 -0.30023 0.09922 -0.30648 0.09922 -0.30625 C 0.1026 -0.31689 0.10521 -0.32569 0.11237 -0.33055 L 0.11575 -0.33264 C 0.11719 -0.33495 0.11862 -0.33773 0.12018 -0.33935 C 0.12135 -0.34074 0.12695 -0.34328 0.12786 -0.34375 C 0.13711 -0.36203 0.12344 -0.3368 0.13776 -0.35486 C 0.14075 -0.35833 0.14349 -0.3625 0.14661 -0.36574 C 0.14831 -0.36759 0.15677 -0.3699 0.15768 -0.37014 C 0.1595 -0.37152 0.16133 -0.37338 0.16315 -0.37453 C 0.16497 -0.37546 0.16693 -0.37569 0.16862 -0.37685 C 0.17096 -0.37777 0.17305 -0.37963 0.17526 -0.38125 C 0.17812 -0.38703 0.18047 -0.39213 0.18411 -0.39652 C 0.18516 -0.39791 0.18633 -0.39814 0.18737 -0.39861 C 0.1888 -0.40092 0.19388 -0.40949 0.19622 -0.4118 C 0.19727 -0.41296 0.19844 -0.41342 0.19961 -0.41412 L 0.21836 -0.45162 C 0.22018 -0.45532 0.2224 -0.4581 0.22383 -0.4625 C 0.22695 -0.47152 0.22513 -0.46713 0.2293 -0.47569 C 0.23242 -0.49398 0.22721 -0.46527 0.2349 -0.49537 C 0.23555 -0.49838 0.23607 -0.50162 0.23711 -0.50439 C 0.23867 -0.50902 0.24102 -0.5125 0.24258 -0.51759 C 0.2444 -0.52291 0.24596 -0.52893 0.247 -0.53518 L 0.24922 -0.54814 C 0.24961 -0.55046 0.24961 -0.55301 0.25026 -0.55486 L 0.25365 -0.56365 L 0.2569 -0.58356 C 0.25729 -0.58564 0.25742 -0.58819 0.25807 -0.59004 L 0.26016 -0.59676 C 0.26575 -0.62986 0.25833 -0.58889 0.2668 -0.62291 C 0.26849 -0.62963 0.26979 -0.63703 0.27344 -0.64051 C 0.27643 -0.64375 0.27956 -0.64583 0.28229 -0.6493 C 0.28659 -0.65509 0.28437 -0.65301 0.28893 -0.65625 C 0.29349 -0.66527 0.28815 -0.65602 0.29661 -0.66481 C 0.29961 -0.66805 0.3026 -0.67176 0.30547 -0.67592 C 0.3069 -0.67801 0.30833 -0.68055 0.3099 -0.6824 C 0.31172 -0.68472 0.31888 -0.69305 0.322 -0.6956 C 0.32305 -0.69629 0.32422 -0.69676 0.32526 -0.69768 C 0.32643 -0.69907 0.32747 -0.70092 0.32865 -0.70208 C 0.33008 -0.70393 0.33151 -0.70532 0.33294 -0.70648 C 0.33737 -0.71504 0.33281 -0.70764 0.33854 -0.71319 C 0.34336 -0.71805 0.34049 -0.71828 0.34622 -0.72199 C 0.34909 -0.72384 0.35208 -0.72523 0.35508 -0.72662 C 0.3595 -0.72801 0.36836 -0.73055 0.36836 -0.73032 C 0.37461 -0.73009 0.38099 -0.73125 0.38711 -0.7287 C 0.39036 -0.72708 0.3944 -0.71828 0.397 -0.71319 C 0.39779 -0.70578 0.39818 -0.70046 0.39922 -0.69352 C 0.39948 -0.6912 0.39987 -0.68912 0.40026 -0.6868 C 0.39987 -0.67708 0.40026 -0.66759 0.39922 -0.65833 C 0.3987 -0.65463 0.39713 -0.65208 0.39583 -0.6493 C 0.39297 -0.64375 0.39049 -0.64189 0.38711 -0.63842 C 0.38216 -0.63981 0.37943 -0.63819 0.37604 -0.6449 C 0.37513 -0.64676 0.37461 -0.6493 0.37383 -0.65185 C 0.37292 -0.65879 0.37135 -0.6662 0.37383 -0.67361 C 0.375 -0.67708 0.37747 -0.67824 0.3793 -0.68032 C 0.38463 -0.68541 0.38542 -0.68472 0.39141 -0.6868 C 0.39844 -0.68611 0.40547 -0.68564 0.41237 -0.68472 C 0.41354 -0.68449 0.41471 -0.68379 0.41575 -0.6824 C 0.42487 -0.66944 0.41602 -0.67639 0.42344 -0.67152 C 0.42305 -0.66342 0.42331 -0.65509 0.4224 -0.64722 C 0.42213 -0.64537 0.42057 -0.64467 0.42018 -0.64282 C 0.41914 -0.63865 0.41992 -0.63217 0.41797 -0.62963 L 0.41133 -0.62083 C 0.4095 -0.62152 0.40651 -0.61944 0.40586 -0.62291 C 0.40495 -0.62708 0.40638 -0.64629 0.40911 -0.65185 C 0.4099 -0.65324 0.41133 -0.65301 0.41237 -0.65393 C 0.42617 -0.64977 0.43203 -0.65902 0.43672 -0.64051 C 0.43724 -0.63842 0.43737 -0.63611 0.43776 -0.63402 C 0.43737 -0.62824 0.43815 -0.62152 0.43672 -0.61643 C 0.43594 -0.61389 0.43372 -0.61504 0.43229 -0.61435 C 0.43112 -0.61365 0.43008 -0.61273 0.42891 -0.61203 C 0.42708 -0.61273 0.42422 -0.61064 0.42344 -0.61435 C 0.42083 -0.62615 0.42383 -0.63055 0.42669 -0.63611 L 0.43893 -0.63402 C 0.44088 -0.63171 0.44062 -0.62523 0.44115 -0.62083 L 0.44336 -0.59884 C 0.44271 -0.5956 0.4418 -0.58379 0.43893 -0.58148 C 0.42656 -0.57152 0.43307 -0.58287 0.42786 -0.57268 L 0.42786 -0.57222 " pathEditMode="relative" rAng="0" ptsTypes="AAAAAAAAAAAAAAAAAAAAA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9" y="-3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/>
      <p:bldP spid="13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664283"/>
          <a:ext cx="73152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9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664283"/>
          <a:ext cx="73152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3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/>
              <p:cNvSpPr txBox="1">
                <a:spLocks/>
              </p:cNvSpPr>
              <p:nvPr/>
            </p:nvSpPr>
            <p:spPr>
              <a:xfrm>
                <a:off x="1965792" y="1146549"/>
                <a:ext cx="8229600" cy="255709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𝑚𝑛</m:t>
                          </m:r>
                        </m:e>
                      </m:func>
                      <m:r>
                        <a:rPr lang="en-US" sz="4000" i="1" dirty="0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func>
                      <m:r>
                        <a:rPr lang="en-US" sz="4000" i="1" dirty="0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func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func>
                      <m:r>
                        <a:rPr lang="en-US" sz="4000" i="1" dirty="0">
                          <a:solidFill>
                            <a:prstClr val="white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 dirty="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000" i="1" dirty="0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</m:e>
                      </m:func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𝑐</m:t>
                      </m:r>
                      <m:func>
                        <m:func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func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792" y="1146549"/>
                <a:ext cx="8229600" cy="25570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85692" y="3812500"/>
                <a:ext cx="2819400" cy="938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𝑤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sup>
                          </m:sSup>
                        </m:e>
                      </m:rad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f>
                            <m:f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5692" y="3812500"/>
                <a:ext cx="2819400" cy="9385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785692" y="4968809"/>
                <a:ext cx="28194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5692" y="4968809"/>
                <a:ext cx="2819400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7178" y="4199901"/>
                <a:ext cx="3071973" cy="2333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1=0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func>
                            <m:funcPr>
                              <m:ctrlP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600" i="1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prstClr val="white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solidFill>
                                        <a:prstClr val="white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6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78" y="4199901"/>
                <a:ext cx="3071973" cy="23330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94388" y="1031886"/>
            <a:ext cx="8229600" cy="29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39438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66FF33"/>
                </a:solidFill>
              </a:rPr>
              <a:t>Properties of Logarithms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3.4a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67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1319726" y="1602314"/>
                <a:ext cx="10688498" cy="233299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600" b="1" dirty="0">
                    <a:solidFill>
                      <a:srgbClr val="66FF33"/>
                    </a:solidFill>
                  </a:rPr>
                  <a:t>Make the bases the </a:t>
                </a:r>
                <a:r>
                  <a:rPr lang="en-US" sz="3600" b="1" dirty="0" smtClean="0">
                    <a:solidFill>
                      <a:srgbClr val="66FF33"/>
                    </a:solidFill>
                  </a:rPr>
                  <a:t>same </a:t>
                </a:r>
                <a:r>
                  <a:rPr lang="en-US" sz="3600" b="1" dirty="0" smtClean="0">
                    <a:solidFill>
                      <a:prstClr val="white"/>
                    </a:solidFill>
                  </a:rPr>
                  <a:t>(sometimes </a:t>
                </a:r>
                <a:r>
                  <a:rPr lang="en-US" sz="3600" b="1" dirty="0">
                    <a:solidFill>
                      <a:prstClr val="white"/>
                    </a:solidFill>
                  </a:rPr>
                  <a:t>works)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𝒚</m:t>
                          </m:r>
                        </m:sup>
                      </m:sSup>
                      <m:r>
                        <a:rPr lang="en-US" sz="3600" b="1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𝒚</m:t>
                          </m:r>
                        </m:sup>
                      </m:sSup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b="1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6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fName>
                        <m:e>
                          <m: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600" b="1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b="1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6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fName>
                        <m:e>
                          <m:r>
                            <a:rPr lang="en-US" sz="36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600" b="1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726" y="1602314"/>
                <a:ext cx="10688498" cy="2332992"/>
              </a:xfrm>
              <a:prstGeom prst="rect">
                <a:avLst/>
              </a:prstGeom>
              <a:blipFill rotWithShape="0">
                <a:blip r:embed="rId2"/>
                <a:stretch>
                  <a:fillRect l="-1710" r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1319726" y="3935306"/>
                <a:ext cx="9857469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600" b="1" dirty="0">
                    <a:solidFill>
                      <a:srgbClr val="66FF33"/>
                    </a:solidFill>
                  </a:rPr>
                  <a:t>Rewrite</a:t>
                </a:r>
                <a:r>
                  <a:rPr lang="en-US" sz="3600" b="1" dirty="0">
                    <a:solidFill>
                      <a:prstClr val="white"/>
                    </a:solidFill>
                  </a:rPr>
                  <a:t> </a:t>
                </a:r>
                <a:r>
                  <a:rPr lang="en-US" sz="3600" b="1" dirty="0" smtClean="0">
                    <a:solidFill>
                      <a:prstClr val="white"/>
                    </a:solidFill>
                  </a:rPr>
                  <a:t>(works nearly all of the time)</a:t>
                </a:r>
                <a:r>
                  <a:rPr lang="en-US" sz="3600" b="1" dirty="0">
                    <a:solidFill>
                      <a:prstClr val="white"/>
                    </a:solidFill>
                  </a:rPr>
                  <a:t/>
                </a:r>
                <a:br>
                  <a:rPr lang="en-US" sz="3600" b="1" dirty="0">
                    <a:solidFill>
                      <a:prstClr val="white"/>
                    </a:solidFill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𝒃</m:t>
                            </m:r>
                          </m:sub>
                        </m:sSub>
                      </m:fName>
                      <m:e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𝒚</m:t>
                        </m:r>
                      </m:e>
                    </m:func>
                  </m:oMath>
                </a14:m>
                <a:r>
                  <a:rPr lang="en-US" sz="3600" b="1" dirty="0">
                    <a:solidFill>
                      <a:prstClr val="white"/>
                    </a:solidFill>
                  </a:rPr>
                  <a:t> 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𝒚</m:t>
                        </m:r>
                      </m:sup>
                    </m:sSup>
                  </m:oMath>
                </a14:m>
                <a:endParaRPr lang="en-US" sz="3600" b="1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726" y="3935306"/>
                <a:ext cx="9857469" cy="1143000"/>
              </a:xfrm>
              <a:prstGeom prst="rect">
                <a:avLst/>
              </a:prstGeom>
              <a:blipFill rotWithShape="0">
                <a:blip r:embed="rId3"/>
                <a:stretch>
                  <a:fillRect l="-1854" t="-10695" b="-21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394388" y="1031886"/>
            <a:ext cx="8229600" cy="29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88" y="200154"/>
            <a:ext cx="8545218" cy="123423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400" dirty="0" smtClean="0"/>
              <a:t>Solving </a:t>
            </a:r>
            <a:r>
              <a:rPr lang="en-US" sz="5400" dirty="0" smtClean="0"/>
              <a:t>Logarithms or for variables in the exponent</a:t>
            </a:r>
            <a:endParaRPr lang="en-US" sz="5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3.5a</a:t>
            </a:r>
            <a:endParaRPr lang="en-US" sz="4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19726" y="5443430"/>
            <a:ext cx="105674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66FF33"/>
                </a:solidFill>
              </a:rPr>
              <a:t>Take the log of both sides</a:t>
            </a:r>
            <a:r>
              <a:rPr lang="en-US" sz="3600" b="1" dirty="0" smtClean="0">
                <a:solidFill>
                  <a:prstClr val="white"/>
                </a:solidFill>
              </a:rPr>
              <a:t> </a:t>
            </a:r>
            <a:r>
              <a:rPr lang="en-US" sz="3600" b="1" dirty="0">
                <a:solidFill>
                  <a:prstClr val="white"/>
                </a:solidFill>
              </a:rPr>
              <a:t>(always works)</a:t>
            </a:r>
            <a:br>
              <a:rPr lang="en-US" sz="3600" b="1" dirty="0">
                <a:solidFill>
                  <a:prstClr val="white"/>
                </a:solidFill>
              </a:rPr>
            </a:br>
            <a:endParaRPr lang="en-US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4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418" y="-414755"/>
            <a:ext cx="971594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66FF33"/>
                </a:solidFill>
              </a:rPr>
              <a:t>Graphing Logarithms/Exponents</a:t>
            </a:r>
            <a:endParaRPr lang="en-US" sz="4800" dirty="0">
              <a:solidFill>
                <a:srgbClr val="66FF3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4388" y="743548"/>
            <a:ext cx="8229600" cy="29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08142" y="1124165"/>
                <a:ext cx="3038845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h</m:t>
                          </m:r>
                        </m:sup>
                      </m:sSup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8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42" y="1124165"/>
                <a:ext cx="3038845" cy="5309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22194" y="786137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>
                <a:solidFill>
                  <a:prstClr val="white"/>
                </a:solidFill>
              </a:rPr>
              <a:t>Exponential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5418" y="2102660"/>
                <a:ext cx="731722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𝑖𝑛𝑖𝑡𝑖𝑎𝑙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𝑣𝑎𝑙𝑢𝑒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                                         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=%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𝑔𝑟𝑜𝑤𝑡h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𝑟𝑎𝑡𝑒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&gt;1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           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𝑒𝑥𝑝𝑜𝑛𝑒𝑛𝑡𝑖𝑎𝑙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𝑔𝑟𝑜𝑤𝑡h</m:t>
                      </m:r>
                      <m:r>
                        <a:rPr lang="en-US" sz="2400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=(1+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a:rPr lang="en-US" sz="2400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&lt;1       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𝑒𝑥𝑝𝑜𝑛𝑒𝑛𝑡𝑖𝑎𝑙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𝑑𝑒𝑐𝑎𝑦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 →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=(1−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18" y="2102660"/>
                <a:ext cx="7317220" cy="1569660"/>
              </a:xfrm>
              <a:prstGeom prst="rect">
                <a:avLst/>
              </a:prstGeom>
              <a:blipFill rotWithShape="0">
                <a:blip r:embed="rId3"/>
                <a:stretch>
                  <a:fillRect b="-5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42638" y="1052985"/>
                <a:ext cx="3886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638" y="1052985"/>
                <a:ext cx="38862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052099" y="7747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>
                <a:solidFill>
                  <a:prstClr val="white"/>
                </a:solidFill>
              </a:rPr>
              <a:t>Logarithmic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22194" y="1623776"/>
                <a:ext cx="20413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94" y="1623776"/>
                <a:ext cx="204139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951718" y="1584130"/>
                <a:ext cx="28633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718" y="1584130"/>
                <a:ext cx="2863348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1106055" y="5743313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b="1" dirty="0">
                    <a:solidFill>
                      <a:srgbClr val="66FF33"/>
                    </a:solidFill>
                  </a:rPr>
                  <a:t>Rewrite</a:t>
                </a:r>
                <a:r>
                  <a:rPr lang="en-US" sz="3200" b="1" dirty="0">
                    <a:solidFill>
                      <a:prstClr val="white"/>
                    </a:solidFill>
                  </a:rPr>
                  <a:t> (always works)</a:t>
                </a:r>
                <a:br>
                  <a:rPr lang="en-US" sz="3200" b="1" dirty="0">
                    <a:solidFill>
                      <a:prstClr val="white"/>
                    </a:solidFill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𝒃</m:t>
                            </m:r>
                          </m:sub>
                        </m:sSub>
                      </m:fName>
                      <m:e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𝒚</m:t>
                        </m:r>
                      </m:e>
                    </m:func>
                  </m:oMath>
                </a14:m>
                <a:r>
                  <a:rPr lang="en-US" sz="3200" b="1" dirty="0">
                    <a:solidFill>
                      <a:prstClr val="white"/>
                    </a:solidFill>
                  </a:rPr>
                  <a:t> 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𝒚</m:t>
                        </m:r>
                      </m:sup>
                    </m:sSup>
                  </m:oMath>
                </a14:m>
                <a:endParaRPr lang="en-US" sz="3200" b="1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055" y="5743313"/>
                <a:ext cx="8229600" cy="1143000"/>
              </a:xfrm>
              <a:prstGeom prst="rect">
                <a:avLst/>
              </a:prstGeom>
              <a:blipFill rotWithShape="0">
                <a:blip r:embed="rId7"/>
                <a:stretch>
                  <a:fillRect l="-1852" t="-4255" b="-13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212594" y="4402801"/>
            <a:ext cx="8229600" cy="290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380079" y="3259801"/>
            <a:ext cx="971594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66FF33"/>
                </a:solidFill>
              </a:rPr>
              <a:t>Simplifying and Solving</a:t>
            </a:r>
            <a:endParaRPr lang="en-US" sz="4800" dirty="0">
              <a:solidFill>
                <a:srgbClr val="66FF3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1106055" y="3981821"/>
                <a:ext cx="11085945" cy="233299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b="1" dirty="0">
                    <a:solidFill>
                      <a:srgbClr val="66FF33"/>
                    </a:solidFill>
                  </a:rPr>
                  <a:t>Make the bases the </a:t>
                </a:r>
                <a:r>
                  <a:rPr lang="en-US" sz="3200" b="1" dirty="0" smtClean="0">
                    <a:solidFill>
                      <a:srgbClr val="66FF33"/>
                    </a:solidFill>
                  </a:rPr>
                  <a:t>same </a:t>
                </a:r>
                <a:r>
                  <a:rPr lang="en-US" sz="3200" b="1" dirty="0" smtClean="0">
                    <a:solidFill>
                      <a:prstClr val="white"/>
                    </a:solidFill>
                  </a:rPr>
                  <a:t>(sometimes </a:t>
                </a:r>
                <a:r>
                  <a:rPr lang="en-US" sz="3200" b="1" dirty="0">
                    <a:solidFill>
                      <a:prstClr val="white"/>
                    </a:solidFill>
                  </a:rPr>
                  <a:t>works)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𝒚</m:t>
                          </m:r>
                        </m:sup>
                      </m:sSup>
                      <m:r>
                        <a:rPr lang="en-US" sz="3200" b="1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𝒚</m:t>
                          </m:r>
                        </m:sup>
                      </m:sSup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200" b="1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200" b="1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055" y="3981821"/>
                <a:ext cx="11085945" cy="2332992"/>
              </a:xfrm>
              <a:prstGeom prst="rect">
                <a:avLst/>
              </a:prstGeom>
              <a:blipFill rotWithShape="0">
                <a:blip r:embed="rId8"/>
                <a:stretch>
                  <a:fillRect l="-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38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463403" y="969755"/>
            <a:ext cx="7654247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403" y="397904"/>
            <a:ext cx="8177048" cy="1100670"/>
          </a:xfrm>
        </p:spPr>
        <p:txBody>
          <a:bodyPr anchor="t">
            <a:noAutofit/>
          </a:bodyPr>
          <a:lstStyle/>
          <a:p>
            <a:r>
              <a:rPr lang="en-US" sz="4800" dirty="0"/>
              <a:t>The Exponential Model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21928"/>
              </p:ext>
            </p:extLst>
          </p:nvPr>
        </p:nvGraphicFramePr>
        <p:xfrm>
          <a:off x="7740892" y="1274358"/>
          <a:ext cx="4099392" cy="3667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6"/>
                <a:gridCol w="341616"/>
                <a:gridCol w="341616"/>
                <a:gridCol w="345987"/>
                <a:gridCol w="337245"/>
                <a:gridCol w="341616"/>
                <a:gridCol w="341616"/>
                <a:gridCol w="341616"/>
                <a:gridCol w="341616"/>
                <a:gridCol w="341616"/>
                <a:gridCol w="341616"/>
                <a:gridCol w="341616"/>
              </a:tblGrid>
              <a:tr h="366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7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7740896" y="3845434"/>
            <a:ext cx="4099388" cy="5136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112858" y="1292075"/>
            <a:ext cx="1712" cy="3686710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3.1a</a:t>
            </a:r>
            <a:endParaRPr lang="en-US" sz="4800" dirty="0"/>
          </a:p>
        </p:txBody>
      </p:sp>
      <p:sp>
        <p:nvSpPr>
          <p:cNvPr id="10" name="Freeform 9"/>
          <p:cNvSpPr/>
          <p:nvPr/>
        </p:nvSpPr>
        <p:spPr>
          <a:xfrm>
            <a:off x="6929621" y="1060068"/>
            <a:ext cx="3222908" cy="2689585"/>
          </a:xfrm>
          <a:custGeom>
            <a:avLst/>
            <a:gdLst>
              <a:gd name="connsiteX0" fmla="*/ 0 w 3012141"/>
              <a:gd name="connsiteY0" fmla="*/ 2675964 h 2689585"/>
              <a:gd name="connsiteX1" fmla="*/ 2164976 w 3012141"/>
              <a:gd name="connsiteY1" fmla="*/ 2286000 h 2689585"/>
              <a:gd name="connsiteX2" fmla="*/ 3012141 w 3012141"/>
              <a:gd name="connsiteY2" fmla="*/ 0 h 2689585"/>
              <a:gd name="connsiteX3" fmla="*/ 3012141 w 3012141"/>
              <a:gd name="connsiteY3" fmla="*/ 0 h 268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2141" h="2689585">
                <a:moveTo>
                  <a:pt x="0" y="2675964"/>
                </a:moveTo>
                <a:cubicBezTo>
                  <a:pt x="831476" y="2703979"/>
                  <a:pt x="1662953" y="2731994"/>
                  <a:pt x="2164976" y="2286000"/>
                </a:cubicBezTo>
                <a:cubicBezTo>
                  <a:pt x="2666999" y="1840006"/>
                  <a:pt x="3012141" y="0"/>
                  <a:pt x="3012141" y="0"/>
                </a:cubicBezTo>
                <a:lnTo>
                  <a:pt x="3012141" y="0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043058" y="3377569"/>
            <a:ext cx="139599" cy="1322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362958" y="3046511"/>
            <a:ext cx="139599" cy="1322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225154" y="927642"/>
            <a:ext cx="139599" cy="1322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3403" y="1188849"/>
            <a:ext cx="8177048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The Parent Function:</a:t>
            </a:r>
            <a:endParaRPr lang="en-US" sz="4000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3480" y="1813944"/>
                <a:ext cx="243650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80" y="1813944"/>
                <a:ext cx="2436501" cy="615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 txBox="1">
            <a:spLocks/>
          </p:cNvSpPr>
          <p:nvPr/>
        </p:nvSpPr>
        <p:spPr>
          <a:xfrm>
            <a:off x="400617" y="2553202"/>
            <a:ext cx="8177048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The Transformations:</a:t>
            </a:r>
            <a:endParaRPr lang="en-US" sz="4000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3480" y="3143710"/>
                <a:ext cx="4679743" cy="641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𝑎𝐵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80" y="3143710"/>
                <a:ext cx="4679743" cy="6412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/>
          <p:cNvSpPr txBox="1">
            <a:spLocks/>
          </p:cNvSpPr>
          <p:nvPr/>
        </p:nvSpPr>
        <p:spPr>
          <a:xfrm>
            <a:off x="463403" y="3860016"/>
            <a:ext cx="2696656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The VIP’s:</a:t>
            </a:r>
            <a:endParaRPr lang="en-US" sz="4000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3479" y="4483757"/>
                <a:ext cx="30575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. @ 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79" y="4483757"/>
                <a:ext cx="3057504" cy="6155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7902" y="5015308"/>
                <a:ext cx="310790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 smtClean="0">
                    <a:solidFill>
                      <a:srgbClr val="99FF99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4000" b="0" i="1" smtClean="0">
                        <a:solidFill>
                          <a:srgbClr val="99FF99"/>
                        </a:solidFill>
                        <a:latin typeface="Cambria Math" panose="02040503050406030204" pitchFamily="18" charset="0"/>
                      </a:rPr>
                      <m:t> @ (0,1)</m:t>
                    </m:r>
                  </m:oMath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02" y="5015308"/>
                <a:ext cx="3107902" cy="615553"/>
              </a:xfrm>
              <a:prstGeom prst="rect">
                <a:avLst/>
              </a:prstGeom>
              <a:blipFill rotWithShape="0">
                <a:blip r:embed="rId5"/>
                <a:stretch>
                  <a:fillRect l="-9804" t="-25743" b="-48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241" y="5546859"/>
                <a:ext cx="139448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(1,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41" y="5546859"/>
                <a:ext cx="1394484" cy="6155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575612" y="3848002"/>
            <a:ext cx="5042647" cy="12014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307466" y="3848002"/>
            <a:ext cx="3019757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rgbClr val="FFFF00"/>
                </a:solidFill>
              </a:rPr>
              <a:t>Other stuff:</a:t>
            </a:r>
            <a:endParaRPr lang="en-US" sz="40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8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3476 0.00694 0.00521 -0.00047 -0.07942 0.00578 C -0.08203 0.00601 -0.08463 0.0074 -0.08723 0.00787 C -0.09309 0.00879 -0.09895 0.00902 -0.10481 0.00972 C -0.11158 0.01388 -0.10442 0.00925 -0.11263 0.01574 C -0.11692 0.01921 -0.11809 0.01851 -0.12135 0.02361 C -0.12265 0.02523 -0.12369 0.02731 -0.12473 0.02939 C -0.12591 0.03194 -0.12669 0.03495 -0.12799 0.03726 C -0.13072 0.04166 -0.13463 0.04375 -0.13684 0.04907 C -0.14114 0.05925 -0.13854 0.05532 -0.14453 0.06088 C -0.1457 0.06342 -0.14648 0.06643 -0.14791 0.06851 C -0.14869 0.0699 -0.15013 0.06967 -0.15117 0.0706 C -0.15976 0.07824 -0.14947 0.07152 -0.15781 0.07638 C -0.15885 0.07777 -0.15989 0.07939 -0.16106 0.08032 C -0.16367 0.08263 -0.16861 0.08379 -0.17109 0.08425 C -0.17395 0.08495 -0.17695 0.08564 -0.17981 0.08634 L -0.23502 0.0824 C -0.23684 0.08217 -0.2388 0.08148 -0.24049 0.08032 C -0.24205 0.07939 -0.24348 0.07777 -0.24492 0.07638 C -0.25768 0.0537 -0.24674 0.07615 -0.25156 0.06088 C -0.25286 0.05671 -0.25598 0.04907 -0.25598 0.04907 C -0.25872 0.02963 -0.25507 0.04976 -0.25924 0.03726 C -0.25989 0.03541 -0.25989 0.0331 -0.26041 0.03125 C -0.26093 0.02916 -0.26184 0.02754 -0.26263 0.02546 C -0.26497 0.00879 -0.26536 0.00925 -0.26263 -0.0176 C -0.26223 -0.02084 -0.26067 -0.02338 -0.25924 -0.02547 C -0.25833 -0.02686 -0.25703 -0.02686 -0.25598 -0.02755 C -0.24101 -0.02547 -0.24218 -0.03357 -0.23828 -0.0176 C -0.23789 -0.01575 -0.23763 -0.01366 -0.23723 -0.01181 C -0.23763 0.00787 -0.23776 0.02754 -0.23828 0.04699 C -0.23841 0.05092 -0.23893 0.05486 -0.23945 0.05879 C -0.2401 0.06435 -0.24192 0.07037 -0.24388 0.07453 C -0.24583 0.0787 -0.24752 0.08449 -0.25039 0.08634 C -0.2526 0.0875 -0.25481 0.08912 -0.25703 0.09027 C -0.25859 0.09074 -0.26002 0.0912 -0.26145 0.09213 C -0.26302 0.09305 -0.26445 0.09467 -0.26588 0.09606 C -0.2776 0.09537 -0.28945 0.09583 -0.30117 0.09421 C -0.30742 0.09328 -0.31197 0.08449 -0.31666 0.07847 C -0.32291 0.07013 -0.31966 0.07453 -0.32656 0.06458 C -0.32838 0.06203 -0.33072 0.06041 -0.33203 0.05694 C -0.33515 0.04861 -0.33333 0.05254 -0.33763 0.04513 C -0.3401 0.03171 -0.33723 0.04513 -0.34531 0.02361 C -0.35234 0.00486 -0.33919 0.03935 -0.35416 0.00393 C -0.35546 0.00092 -0.35611 -0.00278 -0.35742 -0.00579 C -0.35833 -0.00811 -0.35976 -0.00973 -0.3608 -0.01181 C -0.36158 -0.01366 -0.36184 -0.01644 -0.36289 -0.0176 C -0.36419 -0.01922 -0.36588 -0.01899 -0.36731 -0.01968 C -0.38125 -0.0338 -0.36848 -0.02315 -0.38385 -0.0294 C -0.3858 -0.03033 -0.3875 -0.03264 -0.38945 -0.03334 C -0.3927 -0.0345 -0.39609 -0.03473 -0.39934 -0.03519 C -0.41367 -0.03473 -0.42812 -0.03565 -0.44231 -0.03334 C -0.44414 -0.03311 -0.44518 -0.02917 -0.44674 -0.02755 C -0.44895 -0.02524 -0.45143 -0.02431 -0.45338 -0.02153 C -0.45625 -0.0176 -0.45859 -0.0125 -0.46106 -0.00787 C -0.46223 -0.00579 -0.46354 -0.00417 -0.46445 -0.00209 C -0.46549 0.00069 -0.46653 0.00347 -0.4677 0.00578 C -0.47773 0.02615 -0.46705 0.00185 -0.47552 0.02152 C -0.47747 0.04652 -0.47721 0.03796 -0.47552 0.07638 C -0.47539 0.07847 -0.47486 0.08055 -0.47434 0.0824 C -0.47343 0.08564 -0.47213 0.08888 -0.47109 0.09213 C -0.46966 0.09606 -0.46757 0.09953 -0.46666 0.10393 C -0.46393 0.11597 -0.46601 0.1118 -0.46106 0.11759 C -0.46041 0.12013 -0.45976 0.12314 -0.45885 0.12546 C -0.45755 0.12893 -0.45572 0.13171 -0.45455 0.13518 C -0.4513 0.1449 -0.4526 0.1574 -0.44348 0.16064 C -0.43684 0.16319 -0.43971 0.16157 -0.43463 0.16458 C -0.42473 0.16412 -0.41471 0.1655 -0.40481 0.16273 C -0.4 0.16134 -0.39908 0.15162 -0.39609 0.14699 C -0.39518 0.1456 -0.39388 0.14583 -0.3927 0.14513 C -0.39205 0.14236 -0.39114 0.14004 -0.39049 0.13726 C -0.38971 0.13333 -0.38828 0.12546 -0.38828 0.12546 C -0.38867 0.10902 -0.38437 0.09004 -0.38945 0.07638 C -0.39414 0.06342 -0.40507 0.08101 -0.40924 0.08634 C -0.41354 0.09166 -0.41562 0.09236 -0.41927 0.10185 C -0.41992 0.10393 -0.42057 0.10601 -0.42135 0.10787 C -0.42239 0.10995 -0.42369 0.11157 -0.42473 0.11365 C -0.42812 0.12083 -0.42851 0.12314 -0.43138 0.13125 C -0.43398 0.13888 -0.43411 0.13703 -0.4358 0.14699 C -0.43658 0.15231 -0.43763 0.1662 -0.43802 0.1706 C -0.43763 0.18425 -0.4375 0.19814 -0.43684 0.2118 C -0.43671 0.21388 -0.43632 0.21574 -0.4358 0.21759 C -0.43437 0.22222 -0.43281 0.22685 -0.43138 0.23125 C -0.43098 0.23402 -0.43098 0.2368 -0.4302 0.23912 C -0.42942 0.24166 -0.42799 0.24305 -0.42695 0.24513 C -0.42539 0.24814 -0.42408 0.25185 -0.42252 0.25486 C -0.42083 0.25833 -0.41861 0.26111 -0.41705 0.26458 C -0.40937 0.28194 -0.41263 0.27916 -0.40598 0.29213 C -0.40351 0.29699 -0.40078 0.30138 -0.3983 0.30578 C -0.39674 0.30856 -0.39518 0.31088 -0.39388 0.31365 L -0.38945 0.32361 C -0.38906 0.32615 -0.38919 0.32916 -0.38828 0.33125 C -0.38541 0.33912 -0.38203 0.34629 -0.37838 0.353 C -0.37695 0.35555 -0.37526 0.35787 -0.37395 0.36064 C -0.37317 0.36273 -0.36562 0.3824 -0.36406 0.38819 C -0.36354 0.39004 -0.36328 0.39213 -0.36289 0.39398 C -0.36328 0.4118 -0.3625 0.4412 -0.3651 0.46273 C -0.36536 0.46481 -0.36575 0.46666 -0.36627 0.46851 C -0.36679 0.4706 -0.36783 0.47245 -0.36848 0.47453 C -0.36901 0.47638 -0.36927 0.47847 -0.36953 0.48032 C -0.37005 0.48287 -0.37005 0.48588 -0.3707 0.48819 C -0.37148 0.4912 -0.37291 0.49351 -0.37395 0.49606 L -0.37617 0.50787 C -0.37656 0.50972 -0.37682 0.5118 -0.37734 0.51365 C -0.37799 0.51689 -0.3789 0.52013 -0.37955 0.52338 C -0.38007 0.52662 -0.3802 0.53009 -0.38059 0.53333 C -0.37929 0.60463 -0.38671 0.57916 -0.37174 0.61365 C -0.36744 0.62384 -0.37031 0.6206 -0.36406 0.62338 C -0.35572 0.63495 -0.35742 0.63588 -0.35078 0.63912 C -0.34934 0.63981 -0.34791 0.6405 -0.34635 0.6412 C -0.33658 0.65416 -0.34726 0.64166 -0.33763 0.64907 C -0.33072 0.65416 -0.32578 0.66064 -0.31888 0.66458 C -0.31575 0.66643 -0.30664 0.66805 -0.30455 0.66851 C -0.3026 0.6699 -0.30091 0.67152 -0.29895 0.67245 C -0.29414 0.675 -0.28684 0.67546 -0.28242 0.67638 C -0.27786 0.67731 -0.26835 0.68101 -0.26484 0.6824 C -0.2595 0.68171 -0.24414 0.68194 -0.23606 0.67847 C -0.23177 0.67638 -0.22565 0.67175 -0.22174 0.66851 C -0.21953 0.66666 -0.21744 0.66435 -0.2151 0.66273 C -0.20781 0.65717 -0.20651 0.65972 -0.19856 0.65092 C -0.1957 0.64768 -0.19361 0.64282 -0.19088 0.63912 C -0.18815 0.63541 -0.18489 0.63287 -0.18203 0.62939 C -0.17643 0.62245 -0.17096 0.61504 -0.16549 0.60787 C -0.16367 0.60532 -0.16171 0.603 -0.16002 0.6 C -0.1582 0.59675 -0.15638 0.59328 -0.15442 0.59004 C -0.15351 0.58865 -0.15221 0.58773 -0.15117 0.58611 C -0.14765 0.58101 -0.14401 0.57268 -0.14127 0.56666 C -0.13736 0.5581 -0.13307 0.54907 -0.1302 0.53912 C -0.12734 0.52893 -0.12604 0.51944 -0.12252 0.50972 L -0.11809 0.49791 C -0.11549 0.475 -0.11914 0.50185 -0.11367 0.47847 C -0.11263 0.47407 -0.1121 0.46921 -0.11145 0.46458 C -0.11067 0.45949 -0.10989 0.45416 -0.10924 0.44907 C -0.10846 0.44189 -0.10742 0.42361 -0.10703 0.41759 C -0.10533 0.36226 -0.1052 0.37523 -0.10703 0.29791 C -0.10716 0.29375 -0.10898 0.28564 -0.11041 0.2824 C -0.11132 0.28009 -0.11263 0.27847 -0.11367 0.27638 C -0.11692 0.27731 -0.13489 0.27569 -0.1401 0.28819 C -0.14127 0.29097 -0.1414 0.2949 -0.14231 0.29791 C -0.14296 0.3 -0.14388 0.30185 -0.14453 0.30393 C -0.14414 0.31041 -0.14414 0.31713 -0.14348 0.32361 C -0.14296 0.32754 -0.14192 0.33125 -0.14127 0.33518 L -0.1401 0.3412 C -0.14075 0.35092 -0.13971 0.35787 -0.14348 0.36458 C -0.1444 0.36643 -0.1457 0.36736 -0.14674 0.36851 C -0.15013 0.36782 -0.15351 0.36851 -0.15664 0.36666 C -0.1582 0.36574 -0.15898 0.36296 -0.16002 0.36064 C -0.16236 0.35578 -0.16223 0.35486 -0.16328 0.34907 C -0.16367 0.34444 -0.16367 0.33981 -0.16445 0.33518 C -0.16484 0.3324 -0.16601 0.33009 -0.16666 0.32731 C -0.16757 0.32268 -0.16848 0.3118 -0.16888 0.30787 C -0.16848 0.29745 -0.16835 0.2868 -0.1677 0.27638 C -0.16757 0.2743 -0.16718 0.27245 -0.16666 0.2706 C -0.16536 0.26643 -0.16302 0.26319 -0.16223 0.25879 C -0.16028 0.24838 -0.16171 0.25463 -0.15664 0.2412 L -0.15442 0.23518 C -0.15247 0.22106 -0.1513 0.2155 -0.15442 0.19606 C -0.15494 0.19351 -0.15742 0.19467 -0.15885 0.19398 C -0.16002 0.19282 -0.16093 0.19074 -0.16223 0.19027 C -0.17031 0.18588 -0.18489 0.18958 -0.19088 0.19027 C -0.19505 0.19213 -0.19531 0.1912 -0.19856 0.19606 C -0.19973 0.19791 -0.20065 0.20046 -0.20195 0.20185 C -0.20286 0.203 -0.2052 0.20393 -0.2052 0.20393 L -0.2052 0.20393 " pathEditMode="relative" ptsTypes="AAAAAAAAAAAAAAAAAAAAAAAAAAAAAAAAAAAAAAAAAAAAAAAAAAAAAAAAAAAAAAAAAAAAAAAAAAAAAAAAAAAAAAAAAAAA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/>
      <p:bldP spid="13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80309"/>
              </p:ext>
            </p:extLst>
          </p:nvPr>
        </p:nvGraphicFramePr>
        <p:xfrm>
          <a:off x="4876800" y="664283"/>
          <a:ext cx="73152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9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07960" y="50760"/>
              <a:ext cx="4174560" cy="6015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600" y="41400"/>
                <a:ext cx="4193280" cy="62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39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3.1b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63403" y="969755"/>
            <a:ext cx="7654247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3403" y="397904"/>
            <a:ext cx="8177048" cy="1100670"/>
          </a:xfrm>
        </p:spPr>
        <p:txBody>
          <a:bodyPr anchor="t">
            <a:noAutofit/>
          </a:bodyPr>
          <a:lstStyle/>
          <a:p>
            <a:r>
              <a:rPr lang="en-US" sz="4800" dirty="0"/>
              <a:t>The Exponential Model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9513" y="871895"/>
            <a:ext cx="6749476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99FF99"/>
                </a:solidFill>
              </a:rPr>
              <a:t>Why does it look like it does?</a:t>
            </a:r>
            <a:endParaRPr lang="en-US" sz="3600" dirty="0">
              <a:solidFill>
                <a:srgbClr val="99FF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653463"/>
              </p:ext>
            </p:extLst>
          </p:nvPr>
        </p:nvGraphicFramePr>
        <p:xfrm>
          <a:off x="1246691" y="2673374"/>
          <a:ext cx="1206052" cy="384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26"/>
                <a:gridCol w="603026"/>
              </a:tblGrid>
              <a:tr h="5429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2884" y="1793425"/>
                <a:ext cx="21311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84" y="1793425"/>
                <a:ext cx="2131161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90526" y="1415854"/>
                <a:ext cx="2660921" cy="1309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526" y="1415854"/>
                <a:ext cx="2660921" cy="13091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217928" y="1420156"/>
                <a:ext cx="2992742" cy="1309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928" y="1420156"/>
                <a:ext cx="2992742" cy="13091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39108"/>
              </p:ext>
            </p:extLst>
          </p:nvPr>
        </p:nvGraphicFramePr>
        <p:xfrm>
          <a:off x="4809265" y="2724995"/>
          <a:ext cx="1290320" cy="384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160"/>
                <a:gridCol w="645160"/>
              </a:tblGrid>
              <a:tr h="5429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043694"/>
              </p:ext>
            </p:extLst>
          </p:nvPr>
        </p:nvGraphicFramePr>
        <p:xfrm>
          <a:off x="8640451" y="2724995"/>
          <a:ext cx="1396434" cy="384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217"/>
                <a:gridCol w="698217"/>
              </a:tblGrid>
              <a:tr h="5429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0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5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3.1b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63403" y="969755"/>
            <a:ext cx="7654247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3403" y="397904"/>
            <a:ext cx="8177048" cy="1100670"/>
          </a:xfrm>
        </p:spPr>
        <p:txBody>
          <a:bodyPr anchor="t">
            <a:noAutofit/>
          </a:bodyPr>
          <a:lstStyle/>
          <a:p>
            <a:r>
              <a:rPr lang="en-US" sz="4800" dirty="0"/>
              <a:t>The Exponential Model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9513" y="871895"/>
            <a:ext cx="6749476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99FF99"/>
                </a:solidFill>
              </a:rPr>
              <a:t>Why does it look like it does?</a:t>
            </a:r>
            <a:endParaRPr lang="en-US" sz="3600" dirty="0">
              <a:solidFill>
                <a:srgbClr val="99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5465653"/>
                  </p:ext>
                </p:extLst>
              </p:nvPr>
            </p:nvGraphicFramePr>
            <p:xfrm>
              <a:off x="1248966" y="1791114"/>
              <a:ext cx="1545188" cy="42992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2594"/>
                    <a:gridCol w="772594"/>
                  </a:tblGrid>
                  <a:tr h="5429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x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y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108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5465653"/>
                  </p:ext>
                </p:extLst>
              </p:nvPr>
            </p:nvGraphicFramePr>
            <p:xfrm>
              <a:off x="1248966" y="1791114"/>
              <a:ext cx="1545188" cy="42992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2594"/>
                    <a:gridCol w="772594"/>
                  </a:tblGrid>
                  <a:tr h="5429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x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y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</a:tr>
                  <a:tr h="777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1575" t="-75000" r="-3150" b="-388281"/>
                          </a:stretch>
                        </a:blipFill>
                      </a:tcPr>
                    </a:tc>
                  </a:tr>
                  <a:tr h="777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1575" t="-175000" r="-3150" b="-288281"/>
                          </a:stretch>
                        </a:blipFill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108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67317" y="4978849"/>
                <a:ext cx="276922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317" y="4978849"/>
                <a:ext cx="2769220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354975"/>
                  </p:ext>
                </p:extLst>
              </p:nvPr>
            </p:nvGraphicFramePr>
            <p:xfrm>
              <a:off x="6299017" y="1730576"/>
              <a:ext cx="1597096" cy="42996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8548"/>
                    <a:gridCol w="798548"/>
                  </a:tblGrid>
                  <a:tr h="5429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x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y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128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354975"/>
                  </p:ext>
                </p:extLst>
              </p:nvPr>
            </p:nvGraphicFramePr>
            <p:xfrm>
              <a:off x="6299017" y="1730576"/>
              <a:ext cx="1597096" cy="42996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8548"/>
                    <a:gridCol w="798548"/>
                  </a:tblGrid>
                  <a:tr h="5429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x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y</a:t>
                          </a:r>
                          <a:endParaRPr lang="en-US" sz="2400" dirty="0"/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128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550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776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1527" t="-357813" r="-3053" b="-101563"/>
                          </a:stretch>
                        </a:blipFill>
                      </a:tcPr>
                    </a:tc>
                  </a:tr>
                  <a:tr h="7785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1527" t="-457813" r="-3053" b="-15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433081" y="4601278"/>
                <a:ext cx="2992742" cy="1309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3081" y="4601278"/>
                <a:ext cx="2992742" cy="13091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53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44506" y="1338758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416627" y="577937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Base as an obvious multiplier</a:t>
            </a:r>
            <a:endParaRPr lang="en-US" sz="4400" dirty="0">
              <a:solidFill>
                <a:srgbClr val="99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38798" y="1559051"/>
                <a:ext cx="444936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4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𝑎𝑠𝑒</m:t>
                          </m:r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8" y="1559051"/>
                <a:ext cx="4449360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38798" y="2405741"/>
                <a:ext cx="986627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𝑖𝑛𝑖𝑡𝑖𝑎𝑙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0" i="1" dirty="0" smtClean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𝑖𝑛𝑡𝑒𝑟𝑐𝑒𝑝𝑡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𝑛𝑜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𝑚𝑜𝑣𝑒𝑚𝑒𝑛𝑡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8" y="2405741"/>
                <a:ext cx="9866275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38798" y="3547740"/>
                <a:ext cx="40056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𝑚𝑢𝑙𝑡𝑖𝑝𝑙𝑖𝑒𝑟</m:t>
                      </m:r>
                    </m:oMath>
                  </m:oMathPara>
                </a14:m>
                <a:endParaRPr lang="en-US" sz="36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8" y="3547740"/>
                <a:ext cx="4005648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51789" y="542848"/>
            <a:ext cx="304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white"/>
                </a:solidFill>
              </a:rPr>
              <a:t>(doubled, cut in half, etc.) </a:t>
            </a:r>
            <a:endParaRPr lang="en-US" sz="2400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38798" y="4275660"/>
                <a:ext cx="67579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)&gt;1  →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𝑒𝑥𝑝𝑜𝑛𝑒𝑛𝑡𝑖𝑎𝑙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𝑔𝑟𝑜𝑤𝑡h</m:t>
                      </m:r>
                    </m:oMath>
                  </m:oMathPara>
                </a14:m>
                <a:endParaRPr lang="en-US" sz="32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8" y="4275660"/>
                <a:ext cx="6757939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27320" y="5030909"/>
                <a:ext cx="70978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)&lt;1  →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𝑒𝑥𝑝𝑜𝑛𝑒𝑛𝑡𝑖𝑎𝑙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𝑑𝑒𝑐𝑎𝑦</m:t>
                      </m:r>
                    </m:oMath>
                  </m:oMathPara>
                </a14:m>
                <a:endParaRPr lang="en-US" sz="32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320" y="5030909"/>
                <a:ext cx="7097833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 txBox="1">
            <a:spLocks/>
          </p:cNvSpPr>
          <p:nvPr/>
        </p:nvSpPr>
        <p:spPr>
          <a:xfrm>
            <a:off x="5548025" y="4396476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99FF99"/>
                </a:solidFill>
              </a:rPr>
              <a:t>Assuming a is greater than 0</a:t>
            </a:r>
            <a:endParaRPr lang="en-US" sz="2800" dirty="0">
              <a:solidFill>
                <a:srgbClr val="99FF99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588158" y="5157297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99FF99"/>
                </a:solidFill>
              </a:rPr>
              <a:t>Assuming a is greater than 0</a:t>
            </a:r>
            <a:endParaRPr lang="en-US" sz="2800" dirty="0">
              <a:solidFill>
                <a:srgbClr val="99FF99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3.1b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927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21" grpId="0"/>
      <p:bldP spid="22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44506" y="1338758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416627" y="577937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The Natural Base</a:t>
            </a:r>
            <a:endParaRPr lang="en-US" sz="4400" dirty="0">
              <a:solidFill>
                <a:srgbClr val="99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3675" y="877093"/>
            <a:ext cx="304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white"/>
                </a:solidFill>
              </a:rPr>
              <a:t>Leonhard Euler</a:t>
            </a:r>
            <a:endParaRPr lang="en-US" sz="2400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6474" y="1482673"/>
                <a:ext cx="692696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=2.71828182845904523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74" y="1482673"/>
                <a:ext cx="6926960" cy="67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06474" y="2126258"/>
                <a:ext cx="4498796" cy="15999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4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4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74" y="2126258"/>
                <a:ext cx="4498796" cy="15999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itle 1"/>
          <p:cNvSpPr txBox="1">
            <a:spLocks/>
          </p:cNvSpPr>
          <p:nvPr/>
        </p:nvSpPr>
        <p:spPr>
          <a:xfrm>
            <a:off x="416626" y="3783533"/>
            <a:ext cx="6091749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The Logistic Function</a:t>
            </a:r>
            <a:endParaRPr lang="en-US" sz="4400" dirty="0">
              <a:solidFill>
                <a:srgbClr val="99FF99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16626" y="4598140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06794" y="4696516"/>
                <a:ext cx="3878177" cy="12833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94" y="4696516"/>
                <a:ext cx="3878177" cy="12833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015127" y="3465442"/>
                <a:ext cx="2819400" cy="938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𝑤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sup>
                          </m:sSup>
                        </m:e>
                      </m:rad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f>
                            <m:f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127" y="3465442"/>
                <a:ext cx="2819400" cy="9385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132857" y="4404033"/>
                <a:ext cx="28194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857" y="4404032"/>
                <a:ext cx="2819400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586395" y="875208"/>
            <a:ext cx="304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white"/>
                </a:solidFill>
              </a:rPr>
              <a:t>Andrew Jackson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3.1b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6426132" y="2497495"/>
            <a:ext cx="4775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i="1" dirty="0" smtClean="0">
                <a:solidFill>
                  <a:prstClr val="white"/>
                </a:solidFill>
              </a:rPr>
              <a:t>“e…</a:t>
            </a:r>
            <a:r>
              <a:rPr lang="en-US" sz="2800" dirty="0" smtClean="0">
                <a:solidFill>
                  <a:prstClr val="white"/>
                </a:solidFill>
              </a:rPr>
              <a:t>is…a little less than 3”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  <p:bldP spid="15" grpId="0"/>
      <p:bldP spid="16" grpId="0"/>
      <p:bldP spid="18" grpId="0"/>
      <p:bldP spid="10" grpId="0"/>
      <p:bldP spid="11" grpId="0"/>
      <p:bldP spid="1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44506" y="1338758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416627" y="577937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Base as an obvious multiplier</a:t>
            </a:r>
            <a:endParaRPr lang="en-US" sz="4400" dirty="0">
              <a:solidFill>
                <a:srgbClr val="99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38798" y="1694629"/>
                <a:ext cx="444936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400" i="1">
                          <a:solidFill>
                            <a:prstClr val="white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𝑎𝑠𝑒</m:t>
                          </m:r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8" y="1694629"/>
                <a:ext cx="4449360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38798" y="2577328"/>
                <a:ext cx="37425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𝑖𝑛𝑖𝑡𝑖𝑎𝑙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𝑣𝑎𝑙𝑢𝑒</m:t>
                      </m:r>
                    </m:oMath>
                  </m:oMathPara>
                </a14:m>
                <a:endParaRPr lang="en-US" sz="36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8" y="2577328"/>
                <a:ext cx="3742563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42327" y="3336917"/>
                <a:ext cx="40056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𝑚𝑢𝑙𝑡𝑖𝑝𝑙𝑖𝑒𝑟</m:t>
                      </m:r>
                    </m:oMath>
                  </m:oMathPara>
                </a14:m>
                <a:endParaRPr lang="en-US" sz="36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327" y="3336917"/>
                <a:ext cx="4005648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51789" y="542848"/>
            <a:ext cx="304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white"/>
                </a:solidFill>
              </a:rPr>
              <a:t>(doubled, cut in half, etc.) 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003894" y="571761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Base as a percentage rate</a:t>
            </a:r>
            <a:endParaRPr lang="en-US" sz="4400" dirty="0">
              <a:solidFill>
                <a:srgbClr val="99FF99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046925" y="1335558"/>
            <a:ext cx="5145075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87352" y="87575"/>
            <a:ext cx="304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white"/>
                </a:solidFill>
              </a:rPr>
              <a:t>(Population, radioactive decay) </a:t>
            </a:r>
            <a:endParaRPr lang="en-US" sz="2400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85305" y="1694628"/>
                <a:ext cx="464454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4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4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4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4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305" y="1694628"/>
                <a:ext cx="4644541" cy="7694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046925" y="2577328"/>
                <a:ext cx="464992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6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𝑖𝑛𝑖𝑡𝑎𝑙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𝑣𝑎𝑙𝑢𝑒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925" y="2577328"/>
                <a:ext cx="4649927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049617" y="3336917"/>
                <a:ext cx="451591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𝑝𝑒𝑟𝑐𝑒𝑛𝑡𝑎𝑔𝑒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𝑟𝑎𝑡𝑒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617" y="3336917"/>
                <a:ext cx="4515916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046925" y="4096506"/>
                <a:ext cx="504794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𝑢𝑠𝑢𝑎𝑙𝑙𝑦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𝑦𝑒𝑎𝑟𝑠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0" i="1" dirty="0" smtClean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𝑏𝑢𝑡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𝑝𝑎𝑦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𝑎𝑡𝑡𝑒𝑛𝑡𝑖𝑜𝑛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925" y="4096506"/>
                <a:ext cx="5047946" cy="12003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72714" y="5417158"/>
                <a:ext cx="95341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)&gt;1  →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𝑒𝑥𝑝𝑜𝑛𝑒𝑛𝑡𝑖𝑎𝑙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𝑔𝑟𝑜𝑤𝑡h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←(1+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)&gt;1</m:t>
                      </m:r>
                    </m:oMath>
                  </m:oMathPara>
                </a14:m>
                <a:endParaRPr lang="en-US" sz="32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714" y="5417158"/>
                <a:ext cx="9534148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7040" y="6043196"/>
                <a:ext cx="117753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)&lt;1  →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𝑒𝑥𝑝𝑜𝑛𝑒𝑛𝑡𝑖𝑎𝑙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𝑑𝑒𝑐𝑎𝑦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←0&lt;(1−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)&lt;1</m:t>
                      </m:r>
                    </m:oMath>
                  </m:oMathPara>
                </a14:m>
                <a:endParaRPr lang="en-US" sz="32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40" y="6043196"/>
                <a:ext cx="11775372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3.2a</a:t>
            </a:r>
            <a:endParaRPr lang="en-US" sz="4800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82740" y="4095274"/>
            <a:ext cx="5457048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FF00"/>
                </a:solidFill>
              </a:rPr>
              <a:t>Ex’s 1-4 in book pg. 265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07040" y="151636"/>
            <a:ext cx="1401184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3.3a</a:t>
            </a:r>
            <a:endParaRPr lang="en-US" sz="4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63403" y="969755"/>
            <a:ext cx="7654247" cy="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63403" y="397904"/>
            <a:ext cx="8177048" cy="1100670"/>
          </a:xfrm>
        </p:spPr>
        <p:txBody>
          <a:bodyPr anchor="t">
            <a:noAutofit/>
          </a:bodyPr>
          <a:lstStyle/>
          <a:p>
            <a:r>
              <a:rPr lang="en-US" sz="4800" dirty="0"/>
              <a:t>The </a:t>
            </a:r>
            <a:r>
              <a:rPr lang="en-US" sz="4800" dirty="0" smtClean="0"/>
              <a:t>Logarithmic </a:t>
            </a:r>
            <a:r>
              <a:rPr lang="en-US" sz="4800" dirty="0"/>
              <a:t>Model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3403" y="1002161"/>
            <a:ext cx="3167303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What is it?</a:t>
            </a:r>
            <a:endParaRPr lang="en-US" sz="4400" dirty="0">
              <a:solidFill>
                <a:srgbClr val="99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2096966" y="1446203"/>
                <a:ext cx="8510074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36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𝒃</m:t>
                            </m:r>
                          </m:sub>
                        </m:sSub>
                      </m:fName>
                      <m:e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𝒚</m:t>
                        </m:r>
                      </m:e>
                    </m:func>
                  </m:oMath>
                </a14:m>
                <a:r>
                  <a:rPr lang="en-US" sz="3600" b="1" dirty="0">
                    <a:solidFill>
                      <a:prstClr val="white"/>
                    </a:solidFill>
                  </a:rPr>
                  <a:t> 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600" b="1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𝒚</m:t>
                        </m:r>
                      </m:sup>
                    </m:sSup>
                  </m:oMath>
                </a14:m>
                <a:endParaRPr lang="en-US" sz="3600" b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966" y="1446203"/>
                <a:ext cx="8510074" cy="1143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4195482" y="1331259"/>
            <a:ext cx="5743909" cy="861538"/>
          </a:xfrm>
          <a:custGeom>
            <a:avLst/>
            <a:gdLst>
              <a:gd name="connsiteX0" fmla="*/ 0 w 5743909"/>
              <a:gd name="connsiteY0" fmla="*/ 537882 h 861538"/>
              <a:gd name="connsiteX1" fmla="*/ 40342 w 5743909"/>
              <a:gd name="connsiteY1" fmla="*/ 443753 h 861538"/>
              <a:gd name="connsiteX2" fmla="*/ 53789 w 5743909"/>
              <a:gd name="connsiteY2" fmla="*/ 389965 h 861538"/>
              <a:gd name="connsiteX3" fmla="*/ 121024 w 5743909"/>
              <a:gd name="connsiteY3" fmla="*/ 309282 h 861538"/>
              <a:gd name="connsiteX4" fmla="*/ 161365 w 5743909"/>
              <a:gd name="connsiteY4" fmla="*/ 268941 h 861538"/>
              <a:gd name="connsiteX5" fmla="*/ 282389 w 5743909"/>
              <a:gd name="connsiteY5" fmla="*/ 228600 h 861538"/>
              <a:gd name="connsiteX6" fmla="*/ 376518 w 5743909"/>
              <a:gd name="connsiteY6" fmla="*/ 188259 h 861538"/>
              <a:gd name="connsiteX7" fmla="*/ 497542 w 5743909"/>
              <a:gd name="connsiteY7" fmla="*/ 161365 h 861538"/>
              <a:gd name="connsiteX8" fmla="*/ 537883 w 5743909"/>
              <a:gd name="connsiteY8" fmla="*/ 147917 h 861538"/>
              <a:gd name="connsiteX9" fmla="*/ 591671 w 5743909"/>
              <a:gd name="connsiteY9" fmla="*/ 134470 h 861538"/>
              <a:gd name="connsiteX10" fmla="*/ 658906 w 5743909"/>
              <a:gd name="connsiteY10" fmla="*/ 107576 h 861538"/>
              <a:gd name="connsiteX11" fmla="*/ 2232212 w 5743909"/>
              <a:gd name="connsiteY11" fmla="*/ 67235 h 861538"/>
              <a:gd name="connsiteX12" fmla="*/ 2474259 w 5743909"/>
              <a:gd name="connsiteY12" fmla="*/ 40341 h 861538"/>
              <a:gd name="connsiteX13" fmla="*/ 4881283 w 5743909"/>
              <a:gd name="connsiteY13" fmla="*/ 13447 h 861538"/>
              <a:gd name="connsiteX14" fmla="*/ 4961965 w 5743909"/>
              <a:gd name="connsiteY14" fmla="*/ 0 h 861538"/>
              <a:gd name="connsiteX15" fmla="*/ 5284694 w 5743909"/>
              <a:gd name="connsiteY15" fmla="*/ 26894 h 861538"/>
              <a:gd name="connsiteX16" fmla="*/ 5351930 w 5743909"/>
              <a:gd name="connsiteY16" fmla="*/ 53788 h 861538"/>
              <a:gd name="connsiteX17" fmla="*/ 5446059 w 5743909"/>
              <a:gd name="connsiteY17" fmla="*/ 94129 h 861538"/>
              <a:gd name="connsiteX18" fmla="*/ 5540189 w 5743909"/>
              <a:gd name="connsiteY18" fmla="*/ 161365 h 861538"/>
              <a:gd name="connsiteX19" fmla="*/ 5620871 w 5743909"/>
              <a:gd name="connsiteY19" fmla="*/ 201706 h 861538"/>
              <a:gd name="connsiteX20" fmla="*/ 5688106 w 5743909"/>
              <a:gd name="connsiteY20" fmla="*/ 295835 h 861538"/>
              <a:gd name="connsiteX21" fmla="*/ 5715000 w 5743909"/>
              <a:gd name="connsiteY21" fmla="*/ 470647 h 861538"/>
              <a:gd name="connsiteX22" fmla="*/ 5701553 w 5743909"/>
              <a:gd name="connsiteY22" fmla="*/ 699247 h 861538"/>
              <a:gd name="connsiteX23" fmla="*/ 5661212 w 5743909"/>
              <a:gd name="connsiteY23" fmla="*/ 766482 h 861538"/>
              <a:gd name="connsiteX24" fmla="*/ 5580530 w 5743909"/>
              <a:gd name="connsiteY24" fmla="*/ 793376 h 861538"/>
              <a:gd name="connsiteX25" fmla="*/ 5499847 w 5743909"/>
              <a:gd name="connsiteY25" fmla="*/ 833717 h 861538"/>
              <a:gd name="connsiteX26" fmla="*/ 5459506 w 5743909"/>
              <a:gd name="connsiteY26" fmla="*/ 860612 h 861538"/>
              <a:gd name="connsiteX27" fmla="*/ 5338483 w 5743909"/>
              <a:gd name="connsiteY27" fmla="*/ 847165 h 861538"/>
              <a:gd name="connsiteX28" fmla="*/ 5311589 w 5743909"/>
              <a:gd name="connsiteY28" fmla="*/ 820270 h 861538"/>
              <a:gd name="connsiteX29" fmla="*/ 5257800 w 5743909"/>
              <a:gd name="connsiteY29" fmla="*/ 712694 h 861538"/>
              <a:gd name="connsiteX30" fmla="*/ 5244353 w 5743909"/>
              <a:gd name="connsiteY30" fmla="*/ 645459 h 861538"/>
              <a:gd name="connsiteX31" fmla="*/ 5284694 w 5743909"/>
              <a:gd name="connsiteY31" fmla="*/ 524435 h 861538"/>
              <a:gd name="connsiteX32" fmla="*/ 5298142 w 5743909"/>
              <a:gd name="connsiteY32" fmla="*/ 470647 h 861538"/>
              <a:gd name="connsiteX33" fmla="*/ 5338483 w 5743909"/>
              <a:gd name="connsiteY33" fmla="*/ 443753 h 861538"/>
              <a:gd name="connsiteX34" fmla="*/ 5459506 w 5743909"/>
              <a:gd name="connsiteY34" fmla="*/ 416859 h 861538"/>
              <a:gd name="connsiteX35" fmla="*/ 5513294 w 5743909"/>
              <a:gd name="connsiteY35" fmla="*/ 389965 h 861538"/>
              <a:gd name="connsiteX36" fmla="*/ 5688106 w 5743909"/>
              <a:gd name="connsiteY36" fmla="*/ 403412 h 861538"/>
              <a:gd name="connsiteX37" fmla="*/ 5741894 w 5743909"/>
              <a:gd name="connsiteY37" fmla="*/ 416859 h 86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743909" h="861538">
                <a:moveTo>
                  <a:pt x="0" y="537882"/>
                </a:moveTo>
                <a:cubicBezTo>
                  <a:pt x="41806" y="328852"/>
                  <a:pt x="-17066" y="558567"/>
                  <a:pt x="40342" y="443753"/>
                </a:cubicBezTo>
                <a:cubicBezTo>
                  <a:pt x="48607" y="427223"/>
                  <a:pt x="44281" y="405812"/>
                  <a:pt x="53789" y="389965"/>
                </a:cubicBezTo>
                <a:cubicBezTo>
                  <a:pt x="71801" y="359945"/>
                  <a:pt x="97766" y="335448"/>
                  <a:pt x="121024" y="309282"/>
                </a:cubicBezTo>
                <a:cubicBezTo>
                  <a:pt x="133658" y="295069"/>
                  <a:pt x="144356" y="277446"/>
                  <a:pt x="161365" y="268941"/>
                </a:cubicBezTo>
                <a:cubicBezTo>
                  <a:pt x="199399" y="249924"/>
                  <a:pt x="243304" y="245351"/>
                  <a:pt x="282389" y="228600"/>
                </a:cubicBezTo>
                <a:cubicBezTo>
                  <a:pt x="313765" y="215153"/>
                  <a:pt x="343935" y="198441"/>
                  <a:pt x="376518" y="188259"/>
                </a:cubicBezTo>
                <a:cubicBezTo>
                  <a:pt x="415962" y="175933"/>
                  <a:pt x="457451" y="171388"/>
                  <a:pt x="497542" y="161365"/>
                </a:cubicBezTo>
                <a:cubicBezTo>
                  <a:pt x="511293" y="157927"/>
                  <a:pt x="524254" y="151811"/>
                  <a:pt x="537883" y="147917"/>
                </a:cubicBezTo>
                <a:cubicBezTo>
                  <a:pt x="555653" y="142840"/>
                  <a:pt x="574138" y="140314"/>
                  <a:pt x="591671" y="134470"/>
                </a:cubicBezTo>
                <a:cubicBezTo>
                  <a:pt x="614570" y="126837"/>
                  <a:pt x="634788" y="108564"/>
                  <a:pt x="658906" y="107576"/>
                </a:cubicBezTo>
                <a:cubicBezTo>
                  <a:pt x="1183074" y="86094"/>
                  <a:pt x="1707777" y="80682"/>
                  <a:pt x="2232212" y="67235"/>
                </a:cubicBezTo>
                <a:cubicBezTo>
                  <a:pt x="2307425" y="56490"/>
                  <a:pt x="2400884" y="41500"/>
                  <a:pt x="2474259" y="40341"/>
                </a:cubicBezTo>
                <a:lnTo>
                  <a:pt x="4881283" y="13447"/>
                </a:lnTo>
                <a:cubicBezTo>
                  <a:pt x="4908177" y="8965"/>
                  <a:pt x="4934700" y="0"/>
                  <a:pt x="4961965" y="0"/>
                </a:cubicBezTo>
                <a:cubicBezTo>
                  <a:pt x="5115048" y="0"/>
                  <a:pt x="5159495" y="9008"/>
                  <a:pt x="5284694" y="26894"/>
                </a:cubicBezTo>
                <a:cubicBezTo>
                  <a:pt x="5307106" y="35859"/>
                  <a:pt x="5329328" y="45313"/>
                  <a:pt x="5351930" y="53788"/>
                </a:cubicBezTo>
                <a:cubicBezTo>
                  <a:pt x="5397681" y="70944"/>
                  <a:pt x="5398836" y="64615"/>
                  <a:pt x="5446059" y="94129"/>
                </a:cubicBezTo>
                <a:cubicBezTo>
                  <a:pt x="5470422" y="109356"/>
                  <a:pt x="5511743" y="147142"/>
                  <a:pt x="5540189" y="161365"/>
                </a:cubicBezTo>
                <a:cubicBezTo>
                  <a:pt x="5583937" y="183239"/>
                  <a:pt x="5582333" y="163168"/>
                  <a:pt x="5620871" y="201706"/>
                </a:cubicBezTo>
                <a:cubicBezTo>
                  <a:pt x="5637550" y="218385"/>
                  <a:pt x="5672835" y="272929"/>
                  <a:pt x="5688106" y="295835"/>
                </a:cubicBezTo>
                <a:cubicBezTo>
                  <a:pt x="5691879" y="318475"/>
                  <a:pt x="5715000" y="453343"/>
                  <a:pt x="5715000" y="470647"/>
                </a:cubicBezTo>
                <a:cubicBezTo>
                  <a:pt x="5715000" y="546979"/>
                  <a:pt x="5715208" y="624147"/>
                  <a:pt x="5701553" y="699247"/>
                </a:cubicBezTo>
                <a:cubicBezTo>
                  <a:pt x="5696878" y="724962"/>
                  <a:pt x="5681843" y="750436"/>
                  <a:pt x="5661212" y="766482"/>
                </a:cubicBezTo>
                <a:cubicBezTo>
                  <a:pt x="5638835" y="783886"/>
                  <a:pt x="5604118" y="777651"/>
                  <a:pt x="5580530" y="793376"/>
                </a:cubicBezTo>
                <a:cubicBezTo>
                  <a:pt x="5528395" y="828133"/>
                  <a:pt x="5555521" y="815159"/>
                  <a:pt x="5499847" y="833717"/>
                </a:cubicBezTo>
                <a:cubicBezTo>
                  <a:pt x="5486400" y="842682"/>
                  <a:pt x="5475612" y="859270"/>
                  <a:pt x="5459506" y="860612"/>
                </a:cubicBezTo>
                <a:cubicBezTo>
                  <a:pt x="5419057" y="863983"/>
                  <a:pt x="5377642" y="857845"/>
                  <a:pt x="5338483" y="847165"/>
                </a:cubicBezTo>
                <a:cubicBezTo>
                  <a:pt x="5326252" y="843829"/>
                  <a:pt x="5318112" y="831141"/>
                  <a:pt x="5311589" y="820270"/>
                </a:cubicBezTo>
                <a:cubicBezTo>
                  <a:pt x="5290962" y="785892"/>
                  <a:pt x="5275730" y="748553"/>
                  <a:pt x="5257800" y="712694"/>
                </a:cubicBezTo>
                <a:cubicBezTo>
                  <a:pt x="5253318" y="690282"/>
                  <a:pt x="5242284" y="668221"/>
                  <a:pt x="5244353" y="645459"/>
                </a:cubicBezTo>
                <a:cubicBezTo>
                  <a:pt x="5246274" y="624332"/>
                  <a:pt x="5277010" y="555169"/>
                  <a:pt x="5284694" y="524435"/>
                </a:cubicBezTo>
                <a:cubicBezTo>
                  <a:pt x="5289177" y="506506"/>
                  <a:pt x="5287890" y="486024"/>
                  <a:pt x="5298142" y="470647"/>
                </a:cubicBezTo>
                <a:cubicBezTo>
                  <a:pt x="5307107" y="457200"/>
                  <a:pt x="5324028" y="450981"/>
                  <a:pt x="5338483" y="443753"/>
                </a:cubicBezTo>
                <a:cubicBezTo>
                  <a:pt x="5371586" y="427201"/>
                  <a:pt x="5428518" y="422024"/>
                  <a:pt x="5459506" y="416859"/>
                </a:cubicBezTo>
                <a:cubicBezTo>
                  <a:pt x="5477435" y="407894"/>
                  <a:pt x="5493283" y="391142"/>
                  <a:pt x="5513294" y="389965"/>
                </a:cubicBezTo>
                <a:cubicBezTo>
                  <a:pt x="5571636" y="386533"/>
                  <a:pt x="5630114" y="396163"/>
                  <a:pt x="5688106" y="403412"/>
                </a:cubicBezTo>
                <a:cubicBezTo>
                  <a:pt x="5807022" y="418276"/>
                  <a:pt x="5690770" y="416859"/>
                  <a:pt x="5741894" y="416859"/>
                </a:cubicBez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00133" y="1001207"/>
            <a:ext cx="7946726" cy="7608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FF99"/>
                </a:solidFill>
              </a:rPr>
              <a:t>A logarithm IS the exponent!</a:t>
            </a:r>
            <a:endParaRPr lang="en-US" sz="4400" dirty="0">
              <a:solidFill>
                <a:srgbClr val="99FF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3017" y="2323853"/>
                <a:ext cx="19604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7" y="2323853"/>
                <a:ext cx="1960473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3017" y="3003372"/>
                <a:ext cx="22442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7" y="3003372"/>
                <a:ext cx="2244204" cy="6155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43017" y="3632171"/>
                <a:ext cx="2297360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7" y="3632171"/>
                <a:ext cx="2297360" cy="6881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3017" y="4206806"/>
                <a:ext cx="2244204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7" y="4206806"/>
                <a:ext cx="2244204" cy="11564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3017" y="5363276"/>
                <a:ext cx="19604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7" y="5363276"/>
                <a:ext cx="1960472" cy="61555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3017" y="5979049"/>
                <a:ext cx="19604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99FF99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solidFill>
                                <a:srgbClr val="99FF99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func>
                      <m:r>
                        <a:rPr lang="en-US" sz="4000" b="0" i="1" smtClean="0">
                          <a:solidFill>
                            <a:srgbClr val="99FF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>
                  <a:solidFill>
                    <a:srgbClr val="99FF99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17" y="5979049"/>
                <a:ext cx="1960472" cy="61555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372600" y="4661398"/>
                <a:ext cx="2819400" cy="938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𝑤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sup>
                          </m:sSup>
                        </m:e>
                      </m:rad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f>
                            <m:f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600" y="4661398"/>
                <a:ext cx="2819400" cy="93859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372600" y="5527099"/>
                <a:ext cx="28194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40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600" y="5527099"/>
                <a:ext cx="2819400" cy="124880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16895" y="3944934"/>
                <a:ext cx="3071973" cy="2830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1=0</m:t>
                          </m:r>
                        </m:e>
                      </m:func>
                    </m:oMath>
                  </m:oMathPara>
                </a14:m>
                <a:endParaRPr lang="en-US" sz="4400" dirty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sz="4400" dirty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sz="4400" dirty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func>
                            <m:funcPr>
                              <m:ctrlP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40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sz="4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895" y="3944934"/>
                <a:ext cx="3071973" cy="28309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 txBox="1">
            <a:spLocks/>
          </p:cNvSpPr>
          <p:nvPr/>
        </p:nvSpPr>
        <p:spPr>
          <a:xfrm>
            <a:off x="5720676" y="3106136"/>
            <a:ext cx="4305640" cy="1100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/>
              <a:t>Some Properties</a:t>
            </a:r>
            <a:endParaRPr lang="en-US" sz="4000" u="sng" dirty="0"/>
          </a:p>
        </p:txBody>
      </p:sp>
      <p:sp>
        <p:nvSpPr>
          <p:cNvPr id="19" name="Freeform 18"/>
          <p:cNvSpPr/>
          <p:nvPr/>
        </p:nvSpPr>
        <p:spPr>
          <a:xfrm>
            <a:off x="2998694" y="2245605"/>
            <a:ext cx="6347012" cy="645513"/>
          </a:xfrm>
          <a:custGeom>
            <a:avLst/>
            <a:gdLst>
              <a:gd name="connsiteX0" fmla="*/ 0 w 6347012"/>
              <a:gd name="connsiteY0" fmla="*/ 121077 h 645513"/>
              <a:gd name="connsiteX1" fmla="*/ 94130 w 6347012"/>
              <a:gd name="connsiteY1" fmla="*/ 134524 h 645513"/>
              <a:gd name="connsiteX2" fmla="*/ 215153 w 6347012"/>
              <a:gd name="connsiteY2" fmla="*/ 282442 h 645513"/>
              <a:gd name="connsiteX3" fmla="*/ 322730 w 6347012"/>
              <a:gd name="connsiteY3" fmla="*/ 416913 h 645513"/>
              <a:gd name="connsiteX4" fmla="*/ 416859 w 6347012"/>
              <a:gd name="connsiteY4" fmla="*/ 457254 h 645513"/>
              <a:gd name="connsiteX5" fmla="*/ 497541 w 6347012"/>
              <a:gd name="connsiteY5" fmla="*/ 484148 h 645513"/>
              <a:gd name="connsiteX6" fmla="*/ 537882 w 6347012"/>
              <a:gd name="connsiteY6" fmla="*/ 511042 h 645513"/>
              <a:gd name="connsiteX7" fmla="*/ 591671 w 6347012"/>
              <a:gd name="connsiteY7" fmla="*/ 524489 h 645513"/>
              <a:gd name="connsiteX8" fmla="*/ 766482 w 6347012"/>
              <a:gd name="connsiteY8" fmla="*/ 578277 h 645513"/>
              <a:gd name="connsiteX9" fmla="*/ 1089212 w 6347012"/>
              <a:gd name="connsiteY9" fmla="*/ 605171 h 645513"/>
              <a:gd name="connsiteX10" fmla="*/ 1264024 w 6347012"/>
              <a:gd name="connsiteY10" fmla="*/ 632066 h 645513"/>
              <a:gd name="connsiteX11" fmla="*/ 1425388 w 6347012"/>
              <a:gd name="connsiteY11" fmla="*/ 645513 h 645513"/>
              <a:gd name="connsiteX12" fmla="*/ 2057400 w 6347012"/>
              <a:gd name="connsiteY12" fmla="*/ 632066 h 645513"/>
              <a:gd name="connsiteX13" fmla="*/ 2111188 w 6347012"/>
              <a:gd name="connsiteY13" fmla="*/ 618619 h 645513"/>
              <a:gd name="connsiteX14" fmla="*/ 2272553 w 6347012"/>
              <a:gd name="connsiteY14" fmla="*/ 578277 h 645513"/>
              <a:gd name="connsiteX15" fmla="*/ 2353235 w 6347012"/>
              <a:gd name="connsiteY15" fmla="*/ 564830 h 645513"/>
              <a:gd name="connsiteX16" fmla="*/ 2447365 w 6347012"/>
              <a:gd name="connsiteY16" fmla="*/ 537936 h 645513"/>
              <a:gd name="connsiteX17" fmla="*/ 2595282 w 6347012"/>
              <a:gd name="connsiteY17" fmla="*/ 511042 h 645513"/>
              <a:gd name="connsiteX18" fmla="*/ 2716306 w 6347012"/>
              <a:gd name="connsiteY18" fmla="*/ 484148 h 645513"/>
              <a:gd name="connsiteX19" fmla="*/ 2756647 w 6347012"/>
              <a:gd name="connsiteY19" fmla="*/ 470701 h 645513"/>
              <a:gd name="connsiteX20" fmla="*/ 2837330 w 6347012"/>
              <a:gd name="connsiteY20" fmla="*/ 457254 h 645513"/>
              <a:gd name="connsiteX21" fmla="*/ 3039035 w 6347012"/>
              <a:gd name="connsiteY21" fmla="*/ 416913 h 645513"/>
              <a:gd name="connsiteX22" fmla="*/ 4558553 w 6347012"/>
              <a:gd name="connsiteY22" fmla="*/ 443807 h 645513"/>
              <a:gd name="connsiteX23" fmla="*/ 4733365 w 6347012"/>
              <a:gd name="connsiteY23" fmla="*/ 470701 h 645513"/>
              <a:gd name="connsiteX24" fmla="*/ 4773706 w 6347012"/>
              <a:gd name="connsiteY24" fmla="*/ 484148 h 645513"/>
              <a:gd name="connsiteX25" fmla="*/ 4988859 w 6347012"/>
              <a:gd name="connsiteY25" fmla="*/ 511042 h 645513"/>
              <a:gd name="connsiteX26" fmla="*/ 5029200 w 6347012"/>
              <a:gd name="connsiteY26" fmla="*/ 537936 h 645513"/>
              <a:gd name="connsiteX27" fmla="*/ 5190565 w 6347012"/>
              <a:gd name="connsiteY27" fmla="*/ 551383 h 645513"/>
              <a:gd name="connsiteX28" fmla="*/ 5755341 w 6347012"/>
              <a:gd name="connsiteY28" fmla="*/ 537936 h 645513"/>
              <a:gd name="connsiteX29" fmla="*/ 5876365 w 6347012"/>
              <a:gd name="connsiteY29" fmla="*/ 497595 h 645513"/>
              <a:gd name="connsiteX30" fmla="*/ 5916706 w 6347012"/>
              <a:gd name="connsiteY30" fmla="*/ 484148 h 645513"/>
              <a:gd name="connsiteX31" fmla="*/ 5957047 w 6347012"/>
              <a:gd name="connsiteY31" fmla="*/ 457254 h 645513"/>
              <a:gd name="connsiteX32" fmla="*/ 6010835 w 6347012"/>
              <a:gd name="connsiteY32" fmla="*/ 430360 h 645513"/>
              <a:gd name="connsiteX33" fmla="*/ 6037730 w 6347012"/>
              <a:gd name="connsiteY33" fmla="*/ 403466 h 645513"/>
              <a:gd name="connsiteX34" fmla="*/ 6118412 w 6347012"/>
              <a:gd name="connsiteY34" fmla="*/ 349677 h 645513"/>
              <a:gd name="connsiteX35" fmla="*/ 6199094 w 6347012"/>
              <a:gd name="connsiteY35" fmla="*/ 282442 h 645513"/>
              <a:gd name="connsiteX36" fmla="*/ 6279777 w 6347012"/>
              <a:gd name="connsiteY36" fmla="*/ 147971 h 645513"/>
              <a:gd name="connsiteX37" fmla="*/ 6320118 w 6347012"/>
              <a:gd name="connsiteY37" fmla="*/ 13501 h 645513"/>
              <a:gd name="connsiteX38" fmla="*/ 6252882 w 6347012"/>
              <a:gd name="connsiteY38" fmla="*/ 26948 h 645513"/>
              <a:gd name="connsiteX39" fmla="*/ 6266330 w 6347012"/>
              <a:gd name="connsiteY39" fmla="*/ 67289 h 645513"/>
              <a:gd name="connsiteX40" fmla="*/ 6333565 w 6347012"/>
              <a:gd name="connsiteY40" fmla="*/ 53842 h 645513"/>
              <a:gd name="connsiteX41" fmla="*/ 6306671 w 6347012"/>
              <a:gd name="connsiteY41" fmla="*/ 13501 h 645513"/>
              <a:gd name="connsiteX42" fmla="*/ 6266330 w 6347012"/>
              <a:gd name="connsiteY42" fmla="*/ 40395 h 645513"/>
              <a:gd name="connsiteX43" fmla="*/ 6347012 w 6347012"/>
              <a:gd name="connsiteY43" fmla="*/ 53842 h 64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347012" h="645513">
                <a:moveTo>
                  <a:pt x="0" y="121077"/>
                </a:moveTo>
                <a:cubicBezTo>
                  <a:pt x="31377" y="125559"/>
                  <a:pt x="65781" y="120349"/>
                  <a:pt x="94130" y="134524"/>
                </a:cubicBezTo>
                <a:cubicBezTo>
                  <a:pt x="130861" y="152890"/>
                  <a:pt x="198199" y="248534"/>
                  <a:pt x="215153" y="282442"/>
                </a:cubicBezTo>
                <a:cubicBezTo>
                  <a:pt x="239059" y="330254"/>
                  <a:pt x="265816" y="397942"/>
                  <a:pt x="322730" y="416913"/>
                </a:cubicBezTo>
                <a:cubicBezTo>
                  <a:pt x="452586" y="460198"/>
                  <a:pt x="250694" y="390788"/>
                  <a:pt x="416859" y="457254"/>
                </a:cubicBezTo>
                <a:cubicBezTo>
                  <a:pt x="443180" y="467782"/>
                  <a:pt x="473953" y="468423"/>
                  <a:pt x="497541" y="484148"/>
                </a:cubicBezTo>
                <a:cubicBezTo>
                  <a:pt x="510988" y="493113"/>
                  <a:pt x="523027" y="504676"/>
                  <a:pt x="537882" y="511042"/>
                </a:cubicBezTo>
                <a:cubicBezTo>
                  <a:pt x="554869" y="518322"/>
                  <a:pt x="574138" y="518645"/>
                  <a:pt x="591671" y="524489"/>
                </a:cubicBezTo>
                <a:cubicBezTo>
                  <a:pt x="663276" y="548357"/>
                  <a:pt x="681348" y="571183"/>
                  <a:pt x="766482" y="578277"/>
                </a:cubicBezTo>
                <a:lnTo>
                  <a:pt x="1089212" y="605171"/>
                </a:lnTo>
                <a:cubicBezTo>
                  <a:pt x="1325218" y="628011"/>
                  <a:pt x="1053248" y="608647"/>
                  <a:pt x="1264024" y="632066"/>
                </a:cubicBezTo>
                <a:cubicBezTo>
                  <a:pt x="1317668" y="638026"/>
                  <a:pt x="1371600" y="641031"/>
                  <a:pt x="1425388" y="645513"/>
                </a:cubicBezTo>
                <a:lnTo>
                  <a:pt x="2057400" y="632066"/>
                </a:lnTo>
                <a:cubicBezTo>
                  <a:pt x="2075867" y="631342"/>
                  <a:pt x="2093066" y="622244"/>
                  <a:pt x="2111188" y="618619"/>
                </a:cubicBezTo>
                <a:cubicBezTo>
                  <a:pt x="2463078" y="548239"/>
                  <a:pt x="1913096" y="668141"/>
                  <a:pt x="2272553" y="578277"/>
                </a:cubicBezTo>
                <a:cubicBezTo>
                  <a:pt x="2299004" y="571664"/>
                  <a:pt x="2326619" y="570745"/>
                  <a:pt x="2353235" y="564830"/>
                </a:cubicBezTo>
                <a:cubicBezTo>
                  <a:pt x="2583928" y="513565"/>
                  <a:pt x="2154504" y="596508"/>
                  <a:pt x="2447365" y="537936"/>
                </a:cubicBezTo>
                <a:cubicBezTo>
                  <a:pt x="2679373" y="491534"/>
                  <a:pt x="2393358" y="554311"/>
                  <a:pt x="2595282" y="511042"/>
                </a:cubicBezTo>
                <a:cubicBezTo>
                  <a:pt x="2635690" y="502383"/>
                  <a:pt x="2676214" y="494171"/>
                  <a:pt x="2716306" y="484148"/>
                </a:cubicBezTo>
                <a:cubicBezTo>
                  <a:pt x="2730057" y="480710"/>
                  <a:pt x="2742810" y="473776"/>
                  <a:pt x="2756647" y="470701"/>
                </a:cubicBezTo>
                <a:cubicBezTo>
                  <a:pt x="2783263" y="464786"/>
                  <a:pt x="2810436" y="461736"/>
                  <a:pt x="2837330" y="457254"/>
                </a:cubicBezTo>
                <a:cubicBezTo>
                  <a:pt x="2956518" y="417525"/>
                  <a:pt x="2889837" y="433491"/>
                  <a:pt x="3039035" y="416913"/>
                </a:cubicBezTo>
                <a:lnTo>
                  <a:pt x="4558553" y="443807"/>
                </a:lnTo>
                <a:cubicBezTo>
                  <a:pt x="4601808" y="448132"/>
                  <a:pt x="4688402" y="463207"/>
                  <a:pt x="4733365" y="470701"/>
                </a:cubicBezTo>
                <a:cubicBezTo>
                  <a:pt x="4746812" y="475183"/>
                  <a:pt x="4759955" y="480710"/>
                  <a:pt x="4773706" y="484148"/>
                </a:cubicBezTo>
                <a:cubicBezTo>
                  <a:pt x="4853100" y="503997"/>
                  <a:pt x="4897004" y="502692"/>
                  <a:pt x="4988859" y="511042"/>
                </a:cubicBezTo>
                <a:cubicBezTo>
                  <a:pt x="5002306" y="520007"/>
                  <a:pt x="5013353" y="534767"/>
                  <a:pt x="5029200" y="537936"/>
                </a:cubicBezTo>
                <a:cubicBezTo>
                  <a:pt x="5082127" y="548521"/>
                  <a:pt x="5136590" y="551383"/>
                  <a:pt x="5190565" y="551383"/>
                </a:cubicBezTo>
                <a:cubicBezTo>
                  <a:pt x="5378877" y="551383"/>
                  <a:pt x="5567082" y="542418"/>
                  <a:pt x="5755341" y="537936"/>
                </a:cubicBezTo>
                <a:lnTo>
                  <a:pt x="5876365" y="497595"/>
                </a:lnTo>
                <a:cubicBezTo>
                  <a:pt x="5889812" y="493113"/>
                  <a:pt x="5904912" y="492011"/>
                  <a:pt x="5916706" y="484148"/>
                </a:cubicBezTo>
                <a:cubicBezTo>
                  <a:pt x="5930153" y="475183"/>
                  <a:pt x="5943015" y="465272"/>
                  <a:pt x="5957047" y="457254"/>
                </a:cubicBezTo>
                <a:cubicBezTo>
                  <a:pt x="5974451" y="447309"/>
                  <a:pt x="5994156" y="441479"/>
                  <a:pt x="6010835" y="430360"/>
                </a:cubicBezTo>
                <a:cubicBezTo>
                  <a:pt x="6021384" y="423327"/>
                  <a:pt x="6027587" y="411073"/>
                  <a:pt x="6037730" y="403466"/>
                </a:cubicBezTo>
                <a:cubicBezTo>
                  <a:pt x="6063588" y="384072"/>
                  <a:pt x="6091518" y="367607"/>
                  <a:pt x="6118412" y="349677"/>
                </a:cubicBezTo>
                <a:cubicBezTo>
                  <a:pt x="6154271" y="325771"/>
                  <a:pt x="6171218" y="318283"/>
                  <a:pt x="6199094" y="282442"/>
                </a:cubicBezTo>
                <a:cubicBezTo>
                  <a:pt x="6225092" y="249016"/>
                  <a:pt x="6262558" y="191018"/>
                  <a:pt x="6279777" y="147971"/>
                </a:cubicBezTo>
                <a:cubicBezTo>
                  <a:pt x="6301602" y="93409"/>
                  <a:pt x="6306910" y="66333"/>
                  <a:pt x="6320118" y="13501"/>
                </a:cubicBezTo>
                <a:cubicBezTo>
                  <a:pt x="6298706" y="6364"/>
                  <a:pt x="6262111" y="-19198"/>
                  <a:pt x="6252882" y="26948"/>
                </a:cubicBezTo>
                <a:cubicBezTo>
                  <a:pt x="6250102" y="40847"/>
                  <a:pt x="6261847" y="53842"/>
                  <a:pt x="6266330" y="67289"/>
                </a:cubicBezTo>
                <a:cubicBezTo>
                  <a:pt x="6288742" y="62807"/>
                  <a:pt x="6319852" y="72126"/>
                  <a:pt x="6333565" y="53842"/>
                </a:cubicBezTo>
                <a:cubicBezTo>
                  <a:pt x="6343262" y="40913"/>
                  <a:pt x="6322518" y="16670"/>
                  <a:pt x="6306671" y="13501"/>
                </a:cubicBezTo>
                <a:cubicBezTo>
                  <a:pt x="6290824" y="10332"/>
                  <a:pt x="6279777" y="31430"/>
                  <a:pt x="6266330" y="40395"/>
                </a:cubicBezTo>
                <a:cubicBezTo>
                  <a:pt x="6328815" y="56016"/>
                  <a:pt x="6301637" y="53842"/>
                  <a:pt x="6347012" y="53842"/>
                </a:cubicBez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8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2655</TotalTime>
  <Words>487</Words>
  <Application>Microsoft Office PowerPoint</Application>
  <PresentationFormat>Widescreen</PresentationFormat>
  <Paragraphs>180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Century Schoolbook</vt:lpstr>
      <vt:lpstr>Wingdings 2</vt:lpstr>
      <vt:lpstr>View</vt:lpstr>
      <vt:lpstr>The Exponential and Logarithmic Functions</vt:lpstr>
      <vt:lpstr>The Exponential Model</vt:lpstr>
      <vt:lpstr>PowerPoint Presentation</vt:lpstr>
      <vt:lpstr>The Exponential Model</vt:lpstr>
      <vt:lpstr>The Exponential Model</vt:lpstr>
      <vt:lpstr>PowerPoint Presentation</vt:lpstr>
      <vt:lpstr>PowerPoint Presentation</vt:lpstr>
      <vt:lpstr>PowerPoint Presentation</vt:lpstr>
      <vt:lpstr>The Logarithmic Model</vt:lpstr>
      <vt:lpstr>PowerPoint Presentation</vt:lpstr>
      <vt:lpstr>The Logarithmic Model</vt:lpstr>
      <vt:lpstr>PowerPoint Presentation</vt:lpstr>
      <vt:lpstr>PowerPoint Presentation</vt:lpstr>
      <vt:lpstr>PowerPoint Presentation</vt:lpstr>
      <vt:lpstr>Solving Logarithms or for variables in the exponent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Exponential and Logarithmic Functions</dc:title>
  <dc:creator>Cooper, David J</dc:creator>
  <cp:lastModifiedBy>Cooper, David J</cp:lastModifiedBy>
  <cp:revision>58</cp:revision>
  <cp:lastPrinted>2014-10-30T13:11:19Z</cp:lastPrinted>
  <dcterms:created xsi:type="dcterms:W3CDTF">2013-10-31T13:32:43Z</dcterms:created>
  <dcterms:modified xsi:type="dcterms:W3CDTF">2015-11-03T21:05:03Z</dcterms:modified>
</cp:coreProperties>
</file>