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B07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3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F09A-2BA0-47F5-AFD4-6B206411EB6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245-767E-49FF-A1C3-3C58C025C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7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F09A-2BA0-47F5-AFD4-6B206411EB6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245-767E-49FF-A1C3-3C58C025C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4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F09A-2BA0-47F5-AFD4-6B206411EB6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245-767E-49FF-A1C3-3C58C025C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8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F09A-2BA0-47F5-AFD4-6B206411EB6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245-767E-49FF-A1C3-3C58C025C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6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F09A-2BA0-47F5-AFD4-6B206411EB6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245-767E-49FF-A1C3-3C58C025C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6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F09A-2BA0-47F5-AFD4-6B206411EB6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245-767E-49FF-A1C3-3C58C025C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9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F09A-2BA0-47F5-AFD4-6B206411EB6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245-767E-49FF-A1C3-3C58C025C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9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F09A-2BA0-47F5-AFD4-6B206411EB6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245-767E-49FF-A1C3-3C58C025C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9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F09A-2BA0-47F5-AFD4-6B206411EB6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245-767E-49FF-A1C3-3C58C025C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8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F09A-2BA0-47F5-AFD4-6B206411EB6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245-767E-49FF-A1C3-3C58C025C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6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F09A-2BA0-47F5-AFD4-6B206411EB6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1245-767E-49FF-A1C3-3C58C025C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2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EF09A-2BA0-47F5-AFD4-6B206411EB6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B1245-767E-49FF-A1C3-3C58C025C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Sequence</a:t>
            </a:r>
            <a:r>
              <a:rPr lang="en-US" sz="4000" dirty="0" smtClean="0">
                <a:solidFill>
                  <a:schemeClr val="bg1"/>
                </a:solidFill>
              </a:rPr>
              <a:t>: an ordered progression of numbers</a:t>
            </a:r>
            <a:endParaRPr lang="en-US" sz="4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1676400"/>
                <a:ext cx="9144000" cy="51816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u="sng" dirty="0" smtClean="0">
                    <a:solidFill>
                      <a:srgbClr val="FFFF00"/>
                    </a:solidFill>
                  </a:rPr>
                  <a:t>Two types that we will study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:</a:t>
                </a:r>
              </a:p>
              <a:p>
                <a:pPr algn="l"/>
                <a:r>
                  <a:rPr lang="en-US" dirty="0" smtClean="0">
                    <a:solidFill>
                      <a:schemeClr val="bg1"/>
                    </a:solidFill>
                  </a:rPr>
                  <a:t>1. </a:t>
                </a:r>
                <a:r>
                  <a:rPr lang="en-US" dirty="0" smtClean="0">
                    <a:solidFill>
                      <a:srgbClr val="92D050"/>
                    </a:solidFill>
                  </a:rPr>
                  <a:t>Arithmetic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– common difference (linear)</a:t>
                </a:r>
              </a:p>
              <a:p>
                <a:pPr algn="l"/>
                <a:r>
                  <a:rPr lang="en-US" dirty="0" smtClean="0">
                    <a:solidFill>
                      <a:schemeClr val="bg1"/>
                    </a:solidFill>
                  </a:rPr>
                  <a:t>2. </a:t>
                </a:r>
                <a:r>
                  <a:rPr lang="en-US" dirty="0" smtClean="0">
                    <a:solidFill>
                      <a:srgbClr val="92D050"/>
                    </a:solidFill>
                  </a:rPr>
                  <a:t>Geometric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– common ratio (exponential) </a:t>
                </a:r>
              </a:p>
              <a:p>
                <a:pPr algn="l"/>
                <a:endParaRPr lang="en-US" dirty="0" smtClean="0">
                  <a:solidFill>
                    <a:srgbClr val="00B0F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rgbClr val="00B0F0"/>
                    </a:solidFill>
                  </a:rPr>
                  <a:t>Explicit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– 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term value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) determined by what 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term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it is (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) </a:t>
                </a:r>
                <a:endParaRPr lang="en-US" dirty="0" smtClean="0">
                  <a:solidFill>
                    <a:schemeClr val="bg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rgbClr val="00B0F0"/>
                    </a:solidFill>
                  </a:rPr>
                  <a:t>Recursive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– 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term value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) determined by the 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previous term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 and the starting point</a:t>
                </a:r>
              </a:p>
              <a:p>
                <a:pPr algn="l"/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1676400"/>
                <a:ext cx="9144000" cy="5181600"/>
              </a:xfrm>
              <a:blipFill rotWithShape="1">
                <a:blip r:embed="rId2"/>
                <a:stretch>
                  <a:fillRect l="-1667" t="-1529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93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9140430"/>
                  </p:ext>
                </p:extLst>
              </p:nvPr>
            </p:nvGraphicFramePr>
            <p:xfrm>
              <a:off x="76200" y="457200"/>
              <a:ext cx="8850085" cy="1280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70017"/>
                    <a:gridCol w="1770017"/>
                    <a:gridCol w="1770017"/>
                    <a:gridCol w="1770017"/>
                    <a:gridCol w="177001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bg1"/>
                              </a:solidFill>
                            </a:rPr>
                            <a:t>First Term Value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bg1"/>
                              </a:solidFill>
                            </a:rPr>
                            <a:t>Second Term Value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bg1"/>
                              </a:solidFill>
                            </a:rPr>
                            <a:t>Third</a:t>
                          </a:r>
                          <a:r>
                            <a:rPr lang="en-US" sz="2400" baseline="0" dirty="0" smtClean="0">
                              <a:solidFill>
                                <a:schemeClr val="bg1"/>
                              </a:solidFill>
                            </a:rPr>
                            <a:t> Term Value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bg1"/>
                              </a:solidFill>
                            </a:rPr>
                            <a:t>Fourth Term Value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i="1" dirty="0" smtClean="0">
                              <a:solidFill>
                                <a:schemeClr val="bg1"/>
                              </a:solidFill>
                            </a:rPr>
                            <a:t>n</a:t>
                          </a:r>
                          <a:r>
                            <a:rPr lang="en-US" sz="2400" i="0" dirty="0" smtClean="0">
                              <a:solidFill>
                                <a:schemeClr val="bg1"/>
                              </a:solidFill>
                            </a:rPr>
                            <a:t>th</a:t>
                          </a:r>
                          <a:r>
                            <a:rPr lang="en-US" sz="2400" baseline="0" dirty="0" smtClean="0">
                              <a:solidFill>
                                <a:schemeClr val="bg1"/>
                              </a:solidFill>
                            </a:rPr>
                            <a:t> term Value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9140430"/>
                  </p:ext>
                </p:extLst>
              </p:nvPr>
            </p:nvGraphicFramePr>
            <p:xfrm>
              <a:off x="76200" y="457200"/>
              <a:ext cx="8850085" cy="1280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70017"/>
                    <a:gridCol w="1770017"/>
                    <a:gridCol w="1770017"/>
                    <a:gridCol w="1770017"/>
                    <a:gridCol w="1770017"/>
                  </a:tblGrid>
                  <a:tr h="82296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bg1"/>
                              </a:solidFill>
                            </a:rPr>
                            <a:t>First Term Value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bg1"/>
                              </a:solidFill>
                            </a:rPr>
                            <a:t>Second Term Value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bg1"/>
                              </a:solidFill>
                            </a:rPr>
                            <a:t>Third</a:t>
                          </a:r>
                          <a:r>
                            <a:rPr lang="en-US" sz="2400" baseline="0" dirty="0" smtClean="0">
                              <a:solidFill>
                                <a:schemeClr val="bg1"/>
                              </a:solidFill>
                            </a:rPr>
                            <a:t> Term Value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chemeClr val="bg1"/>
                              </a:solidFill>
                            </a:rPr>
                            <a:t>Fourth Term Value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i="1" dirty="0" smtClean="0">
                              <a:solidFill>
                                <a:schemeClr val="bg1"/>
                              </a:solidFill>
                            </a:rPr>
                            <a:t>n</a:t>
                          </a:r>
                          <a:r>
                            <a:rPr lang="en-US" sz="2400" i="0" dirty="0" smtClean="0">
                              <a:solidFill>
                                <a:schemeClr val="bg1"/>
                              </a:solidFill>
                            </a:rPr>
                            <a:t>th</a:t>
                          </a:r>
                          <a:r>
                            <a:rPr lang="en-US" sz="2400" baseline="0" dirty="0" smtClean="0">
                              <a:solidFill>
                                <a:schemeClr val="bg1"/>
                              </a:solidFill>
                            </a:rPr>
                            <a:t> term Value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44" t="-190667" r="-400000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690" t="-190667" r="-301379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0000" t="-190667" r="-200344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1034" t="-190667" r="-101034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99656" t="-190667" r="-687" b="-4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8067949"/>
                  </p:ext>
                </p:extLst>
              </p:nvPr>
            </p:nvGraphicFramePr>
            <p:xfrm>
              <a:off x="304800" y="2438400"/>
              <a:ext cx="8001000" cy="1280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3000"/>
                    <a:gridCol w="1143000"/>
                    <a:gridCol w="685800"/>
                    <a:gridCol w="1219200"/>
                    <a:gridCol w="1066800"/>
                    <a:gridCol w="1143000"/>
                    <a:gridCol w="1600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2400" b="0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1</a:t>
                          </a:r>
                          <a:endParaRPr lang="en-US" sz="2400" b="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2</a:t>
                          </a:r>
                          <a:endParaRPr lang="en-US" sz="2400" b="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3</a:t>
                          </a:r>
                          <a:endParaRPr lang="en-US" sz="2400" b="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4</a:t>
                          </a:r>
                          <a:endParaRPr lang="en-US" sz="2400" b="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5</a:t>
                          </a:r>
                          <a:endParaRPr lang="en-US" sz="2400" b="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2400" b="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smtClean="0">
                              <a:solidFill>
                                <a:schemeClr val="bg1"/>
                              </a:solidFill>
                            </a:rPr>
                            <a:t>1,</a:t>
                          </a:r>
                          <a:endParaRPr lang="en-US" sz="4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smtClean="0">
                              <a:solidFill>
                                <a:schemeClr val="bg1"/>
                              </a:solidFill>
                            </a:rPr>
                            <a:t>8,</a:t>
                          </a:r>
                          <a:endParaRPr lang="en-US" sz="4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smtClean="0">
                              <a:solidFill>
                                <a:schemeClr val="bg1"/>
                              </a:solidFill>
                            </a:rPr>
                            <a:t>15,</a:t>
                          </a:r>
                          <a:endParaRPr lang="en-US" sz="4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smtClean="0">
                              <a:solidFill>
                                <a:schemeClr val="bg1"/>
                              </a:solidFill>
                            </a:rPr>
                            <a:t>22,</a:t>
                          </a:r>
                          <a:endParaRPr lang="en-US" sz="4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smtClean="0">
                              <a:solidFill>
                                <a:schemeClr val="bg1"/>
                              </a:solidFill>
                            </a:rPr>
                            <a:t>29,</a:t>
                          </a:r>
                          <a:endParaRPr lang="en-US" sz="4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smtClean="0">
                              <a:solidFill>
                                <a:schemeClr val="bg1"/>
                              </a:solidFill>
                            </a:rPr>
                            <a:t>...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48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4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en-US" sz="4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8067949"/>
                  </p:ext>
                </p:extLst>
              </p:nvPr>
            </p:nvGraphicFramePr>
            <p:xfrm>
              <a:off x="304800" y="2438400"/>
              <a:ext cx="8001000" cy="1280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3000"/>
                    <a:gridCol w="1143000"/>
                    <a:gridCol w="685800"/>
                    <a:gridCol w="1219200"/>
                    <a:gridCol w="1066800"/>
                    <a:gridCol w="1143000"/>
                    <a:gridCol w="160020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64" t="-10667" r="-599468" b="-25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1</a:t>
                          </a:r>
                          <a:endParaRPr lang="en-US" sz="2400" b="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2</a:t>
                          </a:r>
                          <a:endParaRPr lang="en-US" sz="2400" b="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3</a:t>
                          </a:r>
                          <a:endParaRPr lang="en-US" sz="2400" b="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4</a:t>
                          </a:r>
                          <a:endParaRPr lang="en-US" sz="2400" b="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0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</a:rPr>
                            <a:t>5</a:t>
                          </a:r>
                          <a:endParaRPr lang="en-US" sz="2400" b="0" dirty="0">
                            <a:solidFill>
                              <a:schemeClr val="bg1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400000" t="-10667" r="-760" b="-252000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064" t="-61481" r="-599468" b="-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smtClean="0">
                              <a:solidFill>
                                <a:schemeClr val="bg1"/>
                              </a:solidFill>
                            </a:rPr>
                            <a:t>1,</a:t>
                          </a:r>
                          <a:endParaRPr lang="en-US" sz="4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smtClean="0">
                              <a:solidFill>
                                <a:schemeClr val="bg1"/>
                              </a:solidFill>
                            </a:rPr>
                            <a:t>8,</a:t>
                          </a:r>
                          <a:endParaRPr lang="en-US" sz="4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smtClean="0">
                              <a:solidFill>
                                <a:schemeClr val="bg1"/>
                              </a:solidFill>
                            </a:rPr>
                            <a:t>15,</a:t>
                          </a:r>
                          <a:endParaRPr lang="en-US" sz="4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smtClean="0">
                              <a:solidFill>
                                <a:schemeClr val="bg1"/>
                              </a:solidFill>
                            </a:rPr>
                            <a:t>22,</a:t>
                          </a:r>
                          <a:endParaRPr lang="en-US" sz="4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smtClean="0">
                              <a:solidFill>
                                <a:schemeClr val="bg1"/>
                              </a:solidFill>
                            </a:rPr>
                            <a:t>29,</a:t>
                          </a:r>
                          <a:endParaRPr lang="en-US" sz="4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400000" t="-61481" r="-760" b="-4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0668782"/>
                  </p:ext>
                </p:extLst>
              </p:nvPr>
            </p:nvGraphicFramePr>
            <p:xfrm>
              <a:off x="304800" y="4267200"/>
              <a:ext cx="8610600" cy="9197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0600"/>
                    <a:gridCol w="1219200"/>
                    <a:gridCol w="1371600"/>
                    <a:gridCol w="1371600"/>
                    <a:gridCol w="1371600"/>
                    <a:gridCol w="2286000"/>
                  </a:tblGrid>
                  <a:tr h="9197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b="0" dirty="0" smtClean="0">
                              <a:solidFill>
                                <a:schemeClr val="bg1"/>
                              </a:solidFill>
                            </a:rPr>
                            <a:t>=1,</a:t>
                          </a:r>
                          <a:endParaRPr lang="en-US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800" b="0" dirty="0" smtClean="0">
                              <a:solidFill>
                                <a:schemeClr val="bg1"/>
                              </a:solidFill>
                            </a:rPr>
                            <a:t>8,</a:t>
                          </a:r>
                          <a:endParaRPr lang="en-US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800" b="0" dirty="0" smtClean="0">
                              <a:solidFill>
                                <a:schemeClr val="bg1"/>
                              </a:solidFill>
                            </a:rPr>
                            <a:t>15,</a:t>
                          </a:r>
                          <a:endParaRPr lang="en-US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800" b="0" dirty="0" smtClean="0">
                              <a:solidFill>
                                <a:schemeClr val="bg1"/>
                              </a:solidFill>
                            </a:rPr>
                            <a:t>22,</a:t>
                          </a:r>
                          <a:endParaRPr lang="en-US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800" b="0" dirty="0" smtClean="0">
                              <a:solidFill>
                                <a:schemeClr val="bg1"/>
                              </a:solidFill>
                            </a:rPr>
                            <a:t>29,</a:t>
                          </a:r>
                          <a:endParaRPr lang="en-US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US" sz="28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0668782"/>
                  </p:ext>
                </p:extLst>
              </p:nvPr>
            </p:nvGraphicFramePr>
            <p:xfrm>
              <a:off x="304800" y="4267200"/>
              <a:ext cx="8610600" cy="9197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0600"/>
                    <a:gridCol w="1219200"/>
                    <a:gridCol w="1371600"/>
                    <a:gridCol w="1371600"/>
                    <a:gridCol w="1371600"/>
                    <a:gridCol w="2286000"/>
                  </a:tblGrid>
                  <a:tr h="9197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t="-5960" r="-7668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81500" t="-5960" r="-5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161333" t="-5960" r="-3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261333" t="-5960" r="-2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361333" t="-5960" r="-1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276800" t="-596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4494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1725155"/>
                  </p:ext>
                </p:extLst>
              </p:nvPr>
            </p:nvGraphicFramePr>
            <p:xfrm>
              <a:off x="152400" y="152401"/>
              <a:ext cx="8839200" cy="63979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44875"/>
                    <a:gridCol w="3647925"/>
                    <a:gridCol w="2946400"/>
                  </a:tblGrid>
                  <a:tr h="858439">
                    <a:tc>
                      <a:txBody>
                        <a:bodyPr/>
                        <a:lstStyle/>
                        <a:p>
                          <a:r>
                            <a:rPr lang="en-US" sz="3600" u="sng" dirty="0" smtClean="0">
                              <a:solidFill>
                                <a:srgbClr val="FFFF00"/>
                              </a:solidFill>
                            </a:rPr>
                            <a:t>Sequences</a:t>
                          </a:r>
                          <a:endParaRPr lang="en-US" sz="3600" u="sng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92D050"/>
                              </a:solidFill>
                            </a:rPr>
                            <a:t>Arithmetic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(linear)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92D050"/>
                              </a:solidFill>
                            </a:rPr>
                            <a:t>Geometric</a:t>
                          </a:r>
                        </a:p>
                        <a:p>
                          <a:pPr algn="ctr"/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(exponential)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78731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B0F0"/>
                              </a:solidFill>
                            </a:rPr>
                            <a:t>Recursive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(recursion)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Defined by previous</a:t>
                          </a:r>
                          <a:r>
                            <a:rPr lang="en-US" baseline="0" dirty="0" smtClean="0">
                              <a:solidFill>
                                <a:schemeClr val="bg1"/>
                              </a:solidFill>
                            </a:rPr>
                            <a:t> value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𝑁𝑒𝑥𝑡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𝑁𝑜𝑤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US" sz="2800" b="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𝑠𝑡𝑎𝑟𝑡𝑖𝑛𝑔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 @ 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2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32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US" sz="32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32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320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𝑠𝑡𝑎𝑟𝑡𝑖𝑛𝑔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 @ </m:t>
                                </m:r>
                                <m:sSub>
                                  <m:sSubPr>
                                    <m:ctrlP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200" dirty="0" smtClean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𝑁𝑒𝑥𝑡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𝑁𝑜𝑤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b="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𝑠𝑡𝑎𝑟𝑡𝑖𝑛𝑔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 @ 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2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32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US" sz="32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en-US" sz="320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𝑠𝑡𝑎𝑟𝑡𝑖𝑛𝑔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 @ </m:t>
                                </m:r>
                                <m:sSub>
                                  <m:sSubPr>
                                    <m:ctrlP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248283">
                    <a:tc>
                      <a:txBody>
                        <a:bodyPr/>
                        <a:lstStyle/>
                        <a:p>
                          <a:r>
                            <a:rPr lang="en-US" sz="2800" b="1" dirty="0" smtClean="0">
                              <a:solidFill>
                                <a:srgbClr val="00B0F0"/>
                              </a:solidFill>
                            </a:rPr>
                            <a:t>Explicit</a:t>
                          </a:r>
                        </a:p>
                        <a:p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(explication)</a:t>
                          </a:r>
                        </a:p>
                        <a:p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Defined</a:t>
                          </a:r>
                          <a:r>
                            <a:rPr lang="en-US" baseline="0" dirty="0" smtClean="0">
                              <a:solidFill>
                                <a:schemeClr val="bg1"/>
                              </a:solidFill>
                            </a:rPr>
                            <a:t> by term number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𝑚𝑛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139082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139082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1725155"/>
                  </p:ext>
                </p:extLst>
              </p:nvPr>
            </p:nvGraphicFramePr>
            <p:xfrm>
              <a:off x="152400" y="152401"/>
              <a:ext cx="8839200" cy="63979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44875"/>
                    <a:gridCol w="3647925"/>
                    <a:gridCol w="2946400"/>
                  </a:tblGrid>
                  <a:tr h="858439">
                    <a:tc>
                      <a:txBody>
                        <a:bodyPr/>
                        <a:lstStyle/>
                        <a:p>
                          <a:r>
                            <a:rPr lang="en-US" sz="3600" u="sng" dirty="0" smtClean="0">
                              <a:solidFill>
                                <a:srgbClr val="FFFF00"/>
                              </a:solidFill>
                            </a:rPr>
                            <a:t>Sequences</a:t>
                          </a:r>
                          <a:endParaRPr lang="en-US" sz="3600" u="sng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92D050"/>
                              </a:solidFill>
                            </a:rPr>
                            <a:t>Arithmetic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(linear)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92D050"/>
                              </a:solidFill>
                            </a:rPr>
                            <a:t>Geometric</a:t>
                          </a:r>
                        </a:p>
                        <a:p>
                          <a:pPr algn="ctr"/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(exponential)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9202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B0F0"/>
                              </a:solidFill>
                            </a:rPr>
                            <a:t>Recursive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(recursion)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Defined by previous</a:t>
                          </a:r>
                          <a:r>
                            <a:rPr lang="en-US" baseline="0" dirty="0" smtClean="0">
                              <a:solidFill>
                                <a:schemeClr val="bg1"/>
                              </a:solidFill>
                            </a:rPr>
                            <a:t> value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61436" t="-49524" r="-80968" b="-1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207" t="-49524" r="-414" b="-188889"/>
                          </a:stretch>
                        </a:blipFill>
                      </a:tcPr>
                    </a:tc>
                  </a:tr>
                  <a:tr h="1341120">
                    <a:tc>
                      <a:txBody>
                        <a:bodyPr/>
                        <a:lstStyle/>
                        <a:p>
                          <a:r>
                            <a:rPr lang="en-US" sz="2800" b="1" dirty="0" smtClean="0">
                              <a:solidFill>
                                <a:srgbClr val="00B0F0"/>
                              </a:solidFill>
                            </a:rPr>
                            <a:t>Explicit</a:t>
                          </a:r>
                        </a:p>
                        <a:p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(explication)</a:t>
                          </a:r>
                        </a:p>
                        <a:p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Defined</a:t>
                          </a:r>
                          <a:r>
                            <a:rPr lang="en-US" baseline="0" dirty="0" smtClean="0">
                              <a:solidFill>
                                <a:schemeClr val="bg1"/>
                              </a:solidFill>
                            </a:rPr>
                            <a:t> by term number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61436" t="-214091" r="-80968" b="-17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207" t="-214091" r="-414" b="-170455"/>
                          </a:stretch>
                        </a:blipFill>
                      </a:tcPr>
                    </a:tc>
                  </a:tr>
                  <a:tr h="1139082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139082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" y="4561114"/>
                <a:ext cx="8991600" cy="1077218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bg1"/>
                    </a:solidFill>
                  </a:rPr>
                  <a:t>Converge – a sequence that approaches a value</a:t>
                </a:r>
              </a:p>
              <a:p>
                <a:r>
                  <a:rPr lang="en-US" sz="3200" dirty="0" smtClean="0">
                    <a:solidFill>
                      <a:schemeClr val="bg1"/>
                    </a:solidFill>
                  </a:rPr>
                  <a:t>Diverge – a sequence that approaches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∞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𝑜𝑟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−∞</m:t>
                    </m:r>
                  </m:oMath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561114"/>
                <a:ext cx="8991600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1763" t="-7345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 rot="16200000">
            <a:off x="2356366" y="12250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2242066" y="1948934"/>
            <a:ext cx="7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BOOK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5937766" y="13774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5823466" y="2100150"/>
            <a:ext cx="7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BOOK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2356366" y="302117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6073837" y="29994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2165865" y="3647104"/>
            <a:ext cx="7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BOOK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5910942" y="3614447"/>
            <a:ext cx="7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BOOK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01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FF00"/>
                </a:solidFill>
              </a:rPr>
              <a:t>Series</a:t>
            </a:r>
            <a:r>
              <a:rPr lang="en-US" sz="4000" dirty="0" smtClean="0">
                <a:solidFill>
                  <a:schemeClr val="bg1"/>
                </a:solidFill>
              </a:rPr>
              <a:t>: a sequence added together</a:t>
            </a:r>
            <a:endParaRPr lang="en-US" sz="4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30393" y="1219200"/>
                <a:ext cx="5959837" cy="1436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393" y="1219200"/>
                <a:ext cx="5959837" cy="14366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4191000"/>
                <a:ext cx="3832972" cy="1436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191000"/>
                <a:ext cx="3832972" cy="14366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06225" y="4191000"/>
                <a:ext cx="3804375" cy="1436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(1−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225" y="4191000"/>
                <a:ext cx="3804375" cy="14366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 txBox="1">
            <a:spLocks/>
          </p:cNvSpPr>
          <p:nvPr/>
        </p:nvSpPr>
        <p:spPr>
          <a:xfrm>
            <a:off x="0" y="2971800"/>
            <a:ext cx="2667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92D050"/>
                </a:solidFill>
              </a:rPr>
              <a:t>Arithmetic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257800" y="2971800"/>
            <a:ext cx="2667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92D050"/>
                </a:solidFill>
              </a:rPr>
              <a:t>Geometric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131553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99"/>
                </a:solidFill>
              </a:rPr>
              <a:t>Last term to be added</a:t>
            </a:r>
            <a:endParaRPr lang="en-US" dirty="0">
              <a:solidFill>
                <a:srgbClr val="FF66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629" y="22492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99"/>
                </a:solidFill>
              </a:rPr>
              <a:t>First term to be added</a:t>
            </a:r>
            <a:endParaRPr lang="en-US" dirty="0">
              <a:solidFill>
                <a:srgbClr val="FF6699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077686" y="1075850"/>
            <a:ext cx="1132114" cy="763836"/>
          </a:xfrm>
          <a:custGeom>
            <a:avLst/>
            <a:gdLst>
              <a:gd name="connsiteX0" fmla="*/ 0 w 1132114"/>
              <a:gd name="connsiteY0" fmla="*/ 513464 h 763836"/>
              <a:gd name="connsiteX1" fmla="*/ 65314 w 1132114"/>
              <a:gd name="connsiteY1" fmla="*/ 600550 h 763836"/>
              <a:gd name="connsiteX2" fmla="*/ 108857 w 1132114"/>
              <a:gd name="connsiteY2" fmla="*/ 654979 h 763836"/>
              <a:gd name="connsiteX3" fmla="*/ 163285 w 1132114"/>
              <a:gd name="connsiteY3" fmla="*/ 709407 h 763836"/>
              <a:gd name="connsiteX4" fmla="*/ 228600 w 1132114"/>
              <a:gd name="connsiteY4" fmla="*/ 752950 h 763836"/>
              <a:gd name="connsiteX5" fmla="*/ 315685 w 1132114"/>
              <a:gd name="connsiteY5" fmla="*/ 763836 h 763836"/>
              <a:gd name="connsiteX6" fmla="*/ 489857 w 1132114"/>
              <a:gd name="connsiteY6" fmla="*/ 752950 h 763836"/>
              <a:gd name="connsiteX7" fmla="*/ 522514 w 1132114"/>
              <a:gd name="connsiteY7" fmla="*/ 742064 h 763836"/>
              <a:gd name="connsiteX8" fmla="*/ 555171 w 1132114"/>
              <a:gd name="connsiteY8" fmla="*/ 698521 h 763836"/>
              <a:gd name="connsiteX9" fmla="*/ 576943 w 1132114"/>
              <a:gd name="connsiteY9" fmla="*/ 654979 h 763836"/>
              <a:gd name="connsiteX10" fmla="*/ 620485 w 1132114"/>
              <a:gd name="connsiteY10" fmla="*/ 589664 h 763836"/>
              <a:gd name="connsiteX11" fmla="*/ 642257 w 1132114"/>
              <a:gd name="connsiteY11" fmla="*/ 524350 h 763836"/>
              <a:gd name="connsiteX12" fmla="*/ 664028 w 1132114"/>
              <a:gd name="connsiteY12" fmla="*/ 480807 h 763836"/>
              <a:gd name="connsiteX13" fmla="*/ 685800 w 1132114"/>
              <a:gd name="connsiteY13" fmla="*/ 415493 h 763836"/>
              <a:gd name="connsiteX14" fmla="*/ 707571 w 1132114"/>
              <a:gd name="connsiteY14" fmla="*/ 176007 h 763836"/>
              <a:gd name="connsiteX15" fmla="*/ 718457 w 1132114"/>
              <a:gd name="connsiteY15" fmla="*/ 88921 h 763836"/>
              <a:gd name="connsiteX16" fmla="*/ 740228 w 1132114"/>
              <a:gd name="connsiteY16" fmla="*/ 23607 h 763836"/>
              <a:gd name="connsiteX17" fmla="*/ 805543 w 1132114"/>
              <a:gd name="connsiteY17" fmla="*/ 1836 h 763836"/>
              <a:gd name="connsiteX18" fmla="*/ 1077685 w 1132114"/>
              <a:gd name="connsiteY18" fmla="*/ 12721 h 763836"/>
              <a:gd name="connsiteX19" fmla="*/ 1099457 w 1132114"/>
              <a:gd name="connsiteY19" fmla="*/ 78036 h 763836"/>
              <a:gd name="connsiteX20" fmla="*/ 1088571 w 1132114"/>
              <a:gd name="connsiteY20" fmla="*/ 110693 h 763836"/>
              <a:gd name="connsiteX21" fmla="*/ 1077685 w 1132114"/>
              <a:gd name="connsiteY21" fmla="*/ 208664 h 763836"/>
              <a:gd name="connsiteX22" fmla="*/ 1045028 w 1132114"/>
              <a:gd name="connsiteY22" fmla="*/ 197779 h 763836"/>
              <a:gd name="connsiteX23" fmla="*/ 1023257 w 1132114"/>
              <a:gd name="connsiteY23" fmla="*/ 176007 h 763836"/>
              <a:gd name="connsiteX24" fmla="*/ 1055914 w 1132114"/>
              <a:gd name="connsiteY24" fmla="*/ 165121 h 763836"/>
              <a:gd name="connsiteX25" fmla="*/ 1132114 w 1132114"/>
              <a:gd name="connsiteY25" fmla="*/ 176007 h 763836"/>
              <a:gd name="connsiteX26" fmla="*/ 1099457 w 1132114"/>
              <a:gd name="connsiteY26" fmla="*/ 197779 h 763836"/>
              <a:gd name="connsiteX27" fmla="*/ 1066800 w 1132114"/>
              <a:gd name="connsiteY27" fmla="*/ 208664 h 763836"/>
              <a:gd name="connsiteX28" fmla="*/ 1110343 w 1132114"/>
              <a:gd name="connsiteY28" fmla="*/ 197779 h 763836"/>
              <a:gd name="connsiteX29" fmla="*/ 1055914 w 1132114"/>
              <a:gd name="connsiteY29" fmla="*/ 208664 h 763836"/>
              <a:gd name="connsiteX30" fmla="*/ 1034143 w 1132114"/>
              <a:gd name="connsiteY30" fmla="*/ 176007 h 763836"/>
              <a:gd name="connsiteX31" fmla="*/ 1099457 w 1132114"/>
              <a:gd name="connsiteY31" fmla="*/ 165121 h 763836"/>
              <a:gd name="connsiteX32" fmla="*/ 1066800 w 1132114"/>
              <a:gd name="connsiteY32" fmla="*/ 176007 h 76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32114" h="763836">
                <a:moveTo>
                  <a:pt x="0" y="513464"/>
                </a:moveTo>
                <a:cubicBezTo>
                  <a:pt x="10683" y="526817"/>
                  <a:pt x="53760" y="577442"/>
                  <a:pt x="65314" y="600550"/>
                </a:cubicBezTo>
                <a:cubicBezTo>
                  <a:pt x="91604" y="653130"/>
                  <a:pt x="53807" y="618278"/>
                  <a:pt x="108857" y="654979"/>
                </a:cubicBezTo>
                <a:cubicBezTo>
                  <a:pt x="146179" y="710963"/>
                  <a:pt x="111448" y="667938"/>
                  <a:pt x="163285" y="709407"/>
                </a:cubicBezTo>
                <a:cubicBezTo>
                  <a:pt x="193465" y="733551"/>
                  <a:pt x="180726" y="740981"/>
                  <a:pt x="228600" y="752950"/>
                </a:cubicBezTo>
                <a:cubicBezTo>
                  <a:pt x="256981" y="760045"/>
                  <a:pt x="286657" y="760207"/>
                  <a:pt x="315685" y="763836"/>
                </a:cubicBezTo>
                <a:cubicBezTo>
                  <a:pt x="373742" y="760207"/>
                  <a:pt x="432006" y="759040"/>
                  <a:pt x="489857" y="752950"/>
                </a:cubicBezTo>
                <a:cubicBezTo>
                  <a:pt x="501268" y="751749"/>
                  <a:pt x="513699" y="749410"/>
                  <a:pt x="522514" y="742064"/>
                </a:cubicBezTo>
                <a:cubicBezTo>
                  <a:pt x="536452" y="730449"/>
                  <a:pt x="545555" y="713906"/>
                  <a:pt x="555171" y="698521"/>
                </a:cubicBezTo>
                <a:cubicBezTo>
                  <a:pt x="563772" y="684760"/>
                  <a:pt x="568594" y="668894"/>
                  <a:pt x="576943" y="654979"/>
                </a:cubicBezTo>
                <a:cubicBezTo>
                  <a:pt x="590405" y="632542"/>
                  <a:pt x="612210" y="614487"/>
                  <a:pt x="620485" y="589664"/>
                </a:cubicBezTo>
                <a:cubicBezTo>
                  <a:pt x="627742" y="567893"/>
                  <a:pt x="631994" y="544876"/>
                  <a:pt x="642257" y="524350"/>
                </a:cubicBezTo>
                <a:cubicBezTo>
                  <a:pt x="649514" y="509836"/>
                  <a:pt x="658001" y="495874"/>
                  <a:pt x="664028" y="480807"/>
                </a:cubicBezTo>
                <a:cubicBezTo>
                  <a:pt x="672551" y="459499"/>
                  <a:pt x="685800" y="415493"/>
                  <a:pt x="685800" y="415493"/>
                </a:cubicBezTo>
                <a:cubicBezTo>
                  <a:pt x="704049" y="123486"/>
                  <a:pt x="684850" y="335052"/>
                  <a:pt x="707571" y="176007"/>
                </a:cubicBezTo>
                <a:cubicBezTo>
                  <a:pt x="711708" y="147046"/>
                  <a:pt x="712327" y="117526"/>
                  <a:pt x="718457" y="88921"/>
                </a:cubicBezTo>
                <a:cubicBezTo>
                  <a:pt x="723265" y="66481"/>
                  <a:pt x="718457" y="30864"/>
                  <a:pt x="740228" y="23607"/>
                </a:cubicBezTo>
                <a:lnTo>
                  <a:pt x="805543" y="1836"/>
                </a:lnTo>
                <a:cubicBezTo>
                  <a:pt x="896257" y="5464"/>
                  <a:pt x="989804" y="-10063"/>
                  <a:pt x="1077685" y="12721"/>
                </a:cubicBezTo>
                <a:cubicBezTo>
                  <a:pt x="1099900" y="18480"/>
                  <a:pt x="1099457" y="78036"/>
                  <a:pt x="1099457" y="78036"/>
                </a:cubicBezTo>
                <a:cubicBezTo>
                  <a:pt x="1095828" y="88922"/>
                  <a:pt x="1090457" y="99375"/>
                  <a:pt x="1088571" y="110693"/>
                </a:cubicBezTo>
                <a:cubicBezTo>
                  <a:pt x="1083169" y="143104"/>
                  <a:pt x="1092380" y="179275"/>
                  <a:pt x="1077685" y="208664"/>
                </a:cubicBezTo>
                <a:cubicBezTo>
                  <a:pt x="1072553" y="218927"/>
                  <a:pt x="1055914" y="201407"/>
                  <a:pt x="1045028" y="197779"/>
                </a:cubicBezTo>
                <a:cubicBezTo>
                  <a:pt x="1037771" y="190522"/>
                  <a:pt x="1020011" y="185744"/>
                  <a:pt x="1023257" y="176007"/>
                </a:cubicBezTo>
                <a:cubicBezTo>
                  <a:pt x="1026886" y="165121"/>
                  <a:pt x="1044439" y="165121"/>
                  <a:pt x="1055914" y="165121"/>
                </a:cubicBezTo>
                <a:cubicBezTo>
                  <a:pt x="1081572" y="165121"/>
                  <a:pt x="1106714" y="172378"/>
                  <a:pt x="1132114" y="176007"/>
                </a:cubicBezTo>
                <a:cubicBezTo>
                  <a:pt x="1121228" y="183264"/>
                  <a:pt x="1111159" y="191928"/>
                  <a:pt x="1099457" y="197779"/>
                </a:cubicBezTo>
                <a:cubicBezTo>
                  <a:pt x="1089194" y="202911"/>
                  <a:pt x="1055326" y="208664"/>
                  <a:pt x="1066800" y="208664"/>
                </a:cubicBezTo>
                <a:cubicBezTo>
                  <a:pt x="1081761" y="208664"/>
                  <a:pt x="1125304" y="197779"/>
                  <a:pt x="1110343" y="197779"/>
                </a:cubicBezTo>
                <a:cubicBezTo>
                  <a:pt x="1091841" y="197779"/>
                  <a:pt x="1074057" y="205036"/>
                  <a:pt x="1055914" y="208664"/>
                </a:cubicBezTo>
                <a:cubicBezTo>
                  <a:pt x="1048657" y="197778"/>
                  <a:pt x="1028292" y="187709"/>
                  <a:pt x="1034143" y="176007"/>
                </a:cubicBezTo>
                <a:cubicBezTo>
                  <a:pt x="1042196" y="159901"/>
                  <a:pt x="1099457" y="228751"/>
                  <a:pt x="1099457" y="165121"/>
                </a:cubicBezTo>
                <a:cubicBezTo>
                  <a:pt x="1099457" y="153646"/>
                  <a:pt x="1066800" y="176007"/>
                  <a:pt x="1066800" y="176007"/>
                </a:cubicBezTo>
              </a:path>
            </a:pathLst>
          </a:cu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03514" y="2631840"/>
            <a:ext cx="1317172" cy="622989"/>
          </a:xfrm>
          <a:custGeom>
            <a:avLst/>
            <a:gdLst>
              <a:gd name="connsiteX0" fmla="*/ 0 w 1317172"/>
              <a:gd name="connsiteY0" fmla="*/ 144017 h 622989"/>
              <a:gd name="connsiteX1" fmla="*/ 54429 w 1317172"/>
              <a:gd name="connsiteY1" fmla="*/ 133131 h 622989"/>
              <a:gd name="connsiteX2" fmla="*/ 87086 w 1317172"/>
              <a:gd name="connsiteY2" fmla="*/ 154903 h 622989"/>
              <a:gd name="connsiteX3" fmla="*/ 130629 w 1317172"/>
              <a:gd name="connsiteY3" fmla="*/ 176674 h 622989"/>
              <a:gd name="connsiteX4" fmla="*/ 185057 w 1317172"/>
              <a:gd name="connsiteY4" fmla="*/ 220217 h 622989"/>
              <a:gd name="connsiteX5" fmla="*/ 228600 w 1317172"/>
              <a:gd name="connsiteY5" fmla="*/ 274646 h 622989"/>
              <a:gd name="connsiteX6" fmla="*/ 261257 w 1317172"/>
              <a:gd name="connsiteY6" fmla="*/ 307303 h 622989"/>
              <a:gd name="connsiteX7" fmla="*/ 315686 w 1317172"/>
              <a:gd name="connsiteY7" fmla="*/ 405274 h 622989"/>
              <a:gd name="connsiteX8" fmla="*/ 337457 w 1317172"/>
              <a:gd name="connsiteY8" fmla="*/ 437931 h 622989"/>
              <a:gd name="connsiteX9" fmla="*/ 359229 w 1317172"/>
              <a:gd name="connsiteY9" fmla="*/ 459703 h 622989"/>
              <a:gd name="connsiteX10" fmla="*/ 381000 w 1317172"/>
              <a:gd name="connsiteY10" fmla="*/ 492360 h 622989"/>
              <a:gd name="connsiteX11" fmla="*/ 446315 w 1317172"/>
              <a:gd name="connsiteY11" fmla="*/ 514131 h 622989"/>
              <a:gd name="connsiteX12" fmla="*/ 500743 w 1317172"/>
              <a:gd name="connsiteY12" fmla="*/ 546789 h 622989"/>
              <a:gd name="connsiteX13" fmla="*/ 533400 w 1317172"/>
              <a:gd name="connsiteY13" fmla="*/ 568560 h 622989"/>
              <a:gd name="connsiteX14" fmla="*/ 620486 w 1317172"/>
              <a:gd name="connsiteY14" fmla="*/ 579446 h 622989"/>
              <a:gd name="connsiteX15" fmla="*/ 718457 w 1317172"/>
              <a:gd name="connsiteY15" fmla="*/ 612103 h 622989"/>
              <a:gd name="connsiteX16" fmla="*/ 751115 w 1317172"/>
              <a:gd name="connsiteY16" fmla="*/ 622989 h 622989"/>
              <a:gd name="connsiteX17" fmla="*/ 1077686 w 1317172"/>
              <a:gd name="connsiteY17" fmla="*/ 601217 h 622989"/>
              <a:gd name="connsiteX18" fmla="*/ 1143000 w 1317172"/>
              <a:gd name="connsiteY18" fmla="*/ 557674 h 622989"/>
              <a:gd name="connsiteX19" fmla="*/ 1186543 w 1317172"/>
              <a:gd name="connsiteY19" fmla="*/ 459703 h 622989"/>
              <a:gd name="connsiteX20" fmla="*/ 1197429 w 1317172"/>
              <a:gd name="connsiteY20" fmla="*/ 372617 h 622989"/>
              <a:gd name="connsiteX21" fmla="*/ 1208315 w 1317172"/>
              <a:gd name="connsiteY21" fmla="*/ 339960 h 622989"/>
              <a:gd name="connsiteX22" fmla="*/ 1230086 w 1317172"/>
              <a:gd name="connsiteY22" fmla="*/ 78703 h 622989"/>
              <a:gd name="connsiteX23" fmla="*/ 1219200 w 1317172"/>
              <a:gd name="connsiteY23" fmla="*/ 2503 h 622989"/>
              <a:gd name="connsiteX24" fmla="*/ 1186543 w 1317172"/>
              <a:gd name="connsiteY24" fmla="*/ 24274 h 622989"/>
              <a:gd name="connsiteX25" fmla="*/ 1132115 w 1317172"/>
              <a:gd name="connsiteY25" fmla="*/ 56931 h 622989"/>
              <a:gd name="connsiteX26" fmla="*/ 1317172 w 1317172"/>
              <a:gd name="connsiteY26" fmla="*/ 67817 h 622989"/>
              <a:gd name="connsiteX27" fmla="*/ 1251857 w 1317172"/>
              <a:gd name="connsiteY27" fmla="*/ 46046 h 622989"/>
              <a:gd name="connsiteX28" fmla="*/ 1219200 w 1317172"/>
              <a:gd name="connsiteY28" fmla="*/ 35160 h 622989"/>
              <a:gd name="connsiteX29" fmla="*/ 1186543 w 1317172"/>
              <a:gd name="connsiteY29" fmla="*/ 46046 h 622989"/>
              <a:gd name="connsiteX30" fmla="*/ 1240972 w 1317172"/>
              <a:gd name="connsiteY30" fmla="*/ 56931 h 62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17172" h="622989">
                <a:moveTo>
                  <a:pt x="0" y="144017"/>
                </a:moveTo>
                <a:cubicBezTo>
                  <a:pt x="18143" y="140388"/>
                  <a:pt x="36070" y="130836"/>
                  <a:pt x="54429" y="133131"/>
                </a:cubicBezTo>
                <a:cubicBezTo>
                  <a:pt x="67411" y="134754"/>
                  <a:pt x="75727" y="148412"/>
                  <a:pt x="87086" y="154903"/>
                </a:cubicBezTo>
                <a:cubicBezTo>
                  <a:pt x="101175" y="162954"/>
                  <a:pt x="116115" y="169417"/>
                  <a:pt x="130629" y="176674"/>
                </a:cubicBezTo>
                <a:cubicBezTo>
                  <a:pt x="183192" y="229239"/>
                  <a:pt x="116402" y="165293"/>
                  <a:pt x="185057" y="220217"/>
                </a:cubicBezTo>
                <a:cubicBezTo>
                  <a:pt x="216728" y="245554"/>
                  <a:pt x="200310" y="240698"/>
                  <a:pt x="228600" y="274646"/>
                </a:cubicBezTo>
                <a:cubicBezTo>
                  <a:pt x="238455" y="286473"/>
                  <a:pt x="250371" y="296417"/>
                  <a:pt x="261257" y="307303"/>
                </a:cubicBezTo>
                <a:cubicBezTo>
                  <a:pt x="280418" y="364784"/>
                  <a:pt x="265778" y="330411"/>
                  <a:pt x="315686" y="405274"/>
                </a:cubicBezTo>
                <a:cubicBezTo>
                  <a:pt x="322943" y="416160"/>
                  <a:pt x="328206" y="428680"/>
                  <a:pt x="337457" y="437931"/>
                </a:cubicBezTo>
                <a:cubicBezTo>
                  <a:pt x="344714" y="445188"/>
                  <a:pt x="352818" y="451689"/>
                  <a:pt x="359229" y="459703"/>
                </a:cubicBezTo>
                <a:cubicBezTo>
                  <a:pt x="367402" y="469919"/>
                  <a:pt x="369906" y="485426"/>
                  <a:pt x="381000" y="492360"/>
                </a:cubicBezTo>
                <a:cubicBezTo>
                  <a:pt x="400461" y="504523"/>
                  <a:pt x="446315" y="514131"/>
                  <a:pt x="446315" y="514131"/>
                </a:cubicBezTo>
                <a:cubicBezTo>
                  <a:pt x="488837" y="556655"/>
                  <a:pt x="444221" y="518528"/>
                  <a:pt x="500743" y="546789"/>
                </a:cubicBezTo>
                <a:cubicBezTo>
                  <a:pt x="512445" y="552640"/>
                  <a:pt x="520778" y="565118"/>
                  <a:pt x="533400" y="568560"/>
                </a:cubicBezTo>
                <a:cubicBezTo>
                  <a:pt x="561624" y="576257"/>
                  <a:pt x="591457" y="575817"/>
                  <a:pt x="620486" y="579446"/>
                </a:cubicBezTo>
                <a:lnTo>
                  <a:pt x="718457" y="612103"/>
                </a:lnTo>
                <a:lnTo>
                  <a:pt x="751115" y="622989"/>
                </a:lnTo>
                <a:cubicBezTo>
                  <a:pt x="859972" y="615732"/>
                  <a:pt x="970072" y="619153"/>
                  <a:pt x="1077686" y="601217"/>
                </a:cubicBezTo>
                <a:cubicBezTo>
                  <a:pt x="1103496" y="596915"/>
                  <a:pt x="1143000" y="557674"/>
                  <a:pt x="1143000" y="557674"/>
                </a:cubicBezTo>
                <a:cubicBezTo>
                  <a:pt x="1168909" y="479949"/>
                  <a:pt x="1152042" y="511455"/>
                  <a:pt x="1186543" y="459703"/>
                </a:cubicBezTo>
                <a:cubicBezTo>
                  <a:pt x="1190172" y="430674"/>
                  <a:pt x="1192196" y="401400"/>
                  <a:pt x="1197429" y="372617"/>
                </a:cubicBezTo>
                <a:cubicBezTo>
                  <a:pt x="1199482" y="361328"/>
                  <a:pt x="1206262" y="351249"/>
                  <a:pt x="1208315" y="339960"/>
                </a:cubicBezTo>
                <a:cubicBezTo>
                  <a:pt x="1222104" y="264118"/>
                  <a:pt x="1225946" y="144941"/>
                  <a:pt x="1230086" y="78703"/>
                </a:cubicBezTo>
                <a:cubicBezTo>
                  <a:pt x="1226457" y="53303"/>
                  <a:pt x="1235228" y="22538"/>
                  <a:pt x="1219200" y="2503"/>
                </a:cubicBezTo>
                <a:cubicBezTo>
                  <a:pt x="1211027" y="-7713"/>
                  <a:pt x="1196759" y="16101"/>
                  <a:pt x="1186543" y="24274"/>
                </a:cubicBezTo>
                <a:cubicBezTo>
                  <a:pt x="1143850" y="58429"/>
                  <a:pt x="1188829" y="38027"/>
                  <a:pt x="1132115" y="56931"/>
                </a:cubicBezTo>
                <a:cubicBezTo>
                  <a:pt x="1185928" y="110747"/>
                  <a:pt x="1178349" y="114091"/>
                  <a:pt x="1317172" y="67817"/>
                </a:cubicBezTo>
                <a:lnTo>
                  <a:pt x="1251857" y="46046"/>
                </a:lnTo>
                <a:lnTo>
                  <a:pt x="1219200" y="35160"/>
                </a:lnTo>
                <a:cubicBezTo>
                  <a:pt x="1208314" y="38789"/>
                  <a:pt x="1186543" y="34571"/>
                  <a:pt x="1186543" y="46046"/>
                </a:cubicBezTo>
                <a:cubicBezTo>
                  <a:pt x="1186543" y="59226"/>
                  <a:pt x="1232735" y="56931"/>
                  <a:pt x="1240972" y="56931"/>
                </a:cubicBezTo>
              </a:path>
            </a:pathLst>
          </a:cu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66664" y="237419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99"/>
                </a:solidFill>
              </a:rPr>
              <a:t>Explicit Rule</a:t>
            </a:r>
            <a:endParaRPr lang="en-US" dirty="0">
              <a:solidFill>
                <a:srgbClr val="FF6699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585510" y="2177143"/>
            <a:ext cx="1104747" cy="914400"/>
          </a:xfrm>
          <a:custGeom>
            <a:avLst/>
            <a:gdLst>
              <a:gd name="connsiteX0" fmla="*/ 1104747 w 1104747"/>
              <a:gd name="connsiteY0" fmla="*/ 620486 h 914400"/>
              <a:gd name="connsiteX1" fmla="*/ 1017661 w 1104747"/>
              <a:gd name="connsiteY1" fmla="*/ 718457 h 914400"/>
              <a:gd name="connsiteX2" fmla="*/ 985004 w 1104747"/>
              <a:gd name="connsiteY2" fmla="*/ 751114 h 914400"/>
              <a:gd name="connsiteX3" fmla="*/ 952347 w 1104747"/>
              <a:gd name="connsiteY3" fmla="*/ 794657 h 914400"/>
              <a:gd name="connsiteX4" fmla="*/ 908804 w 1104747"/>
              <a:gd name="connsiteY4" fmla="*/ 849086 h 914400"/>
              <a:gd name="connsiteX5" fmla="*/ 887033 w 1104747"/>
              <a:gd name="connsiteY5" fmla="*/ 881743 h 914400"/>
              <a:gd name="connsiteX6" fmla="*/ 854376 w 1104747"/>
              <a:gd name="connsiteY6" fmla="*/ 892628 h 914400"/>
              <a:gd name="connsiteX7" fmla="*/ 745519 w 1104747"/>
              <a:gd name="connsiteY7" fmla="*/ 903514 h 914400"/>
              <a:gd name="connsiteX8" fmla="*/ 669319 w 1104747"/>
              <a:gd name="connsiteY8" fmla="*/ 914400 h 914400"/>
              <a:gd name="connsiteX9" fmla="*/ 353633 w 1104747"/>
              <a:gd name="connsiteY9" fmla="*/ 903514 h 914400"/>
              <a:gd name="connsiteX10" fmla="*/ 320976 w 1104747"/>
              <a:gd name="connsiteY10" fmla="*/ 881743 h 914400"/>
              <a:gd name="connsiteX11" fmla="*/ 266547 w 1104747"/>
              <a:gd name="connsiteY11" fmla="*/ 816428 h 914400"/>
              <a:gd name="connsiteX12" fmla="*/ 244776 w 1104747"/>
              <a:gd name="connsiteY12" fmla="*/ 751114 h 914400"/>
              <a:gd name="connsiteX13" fmla="*/ 255661 w 1104747"/>
              <a:gd name="connsiteY13" fmla="*/ 489857 h 914400"/>
              <a:gd name="connsiteX14" fmla="*/ 266547 w 1104747"/>
              <a:gd name="connsiteY14" fmla="*/ 457200 h 914400"/>
              <a:gd name="connsiteX15" fmla="*/ 288319 w 1104747"/>
              <a:gd name="connsiteY15" fmla="*/ 424543 h 914400"/>
              <a:gd name="connsiteX16" fmla="*/ 331861 w 1104747"/>
              <a:gd name="connsiteY16" fmla="*/ 359228 h 914400"/>
              <a:gd name="connsiteX17" fmla="*/ 342747 w 1104747"/>
              <a:gd name="connsiteY17" fmla="*/ 315686 h 914400"/>
              <a:gd name="connsiteX18" fmla="*/ 353633 w 1104747"/>
              <a:gd name="connsiteY18" fmla="*/ 283028 h 914400"/>
              <a:gd name="connsiteX19" fmla="*/ 320976 w 1104747"/>
              <a:gd name="connsiteY19" fmla="*/ 217714 h 914400"/>
              <a:gd name="connsiteX20" fmla="*/ 277433 w 1104747"/>
              <a:gd name="connsiteY20" fmla="*/ 206828 h 914400"/>
              <a:gd name="connsiteX21" fmla="*/ 27061 w 1104747"/>
              <a:gd name="connsiteY21" fmla="*/ 206828 h 914400"/>
              <a:gd name="connsiteX22" fmla="*/ 16176 w 1104747"/>
              <a:gd name="connsiteY22" fmla="*/ 174171 h 914400"/>
              <a:gd name="connsiteX23" fmla="*/ 27061 w 1104747"/>
              <a:gd name="connsiteY23" fmla="*/ 108857 h 914400"/>
              <a:gd name="connsiteX24" fmla="*/ 48833 w 1104747"/>
              <a:gd name="connsiteY24" fmla="*/ 87086 h 914400"/>
              <a:gd name="connsiteX25" fmla="*/ 59719 w 1104747"/>
              <a:gd name="connsiteY25" fmla="*/ 43543 h 914400"/>
              <a:gd name="connsiteX26" fmla="*/ 48833 w 1104747"/>
              <a:gd name="connsiteY26" fmla="*/ 0 h 914400"/>
              <a:gd name="connsiteX27" fmla="*/ 5290 w 1104747"/>
              <a:gd name="connsiteY27" fmla="*/ 43543 h 914400"/>
              <a:gd name="connsiteX28" fmla="*/ 81490 w 1104747"/>
              <a:gd name="connsiteY28" fmla="*/ 32657 h 914400"/>
              <a:gd name="connsiteX29" fmla="*/ 48833 w 1104747"/>
              <a:gd name="connsiteY29" fmla="*/ 10886 h 914400"/>
              <a:gd name="connsiteX30" fmla="*/ 114147 w 1104747"/>
              <a:gd name="connsiteY30" fmla="*/ 32657 h 914400"/>
              <a:gd name="connsiteX31" fmla="*/ 125033 w 1104747"/>
              <a:gd name="connsiteY31" fmla="*/ 54428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104747" h="914400">
                <a:moveTo>
                  <a:pt x="1104747" y="620486"/>
                </a:moveTo>
                <a:cubicBezTo>
                  <a:pt x="963274" y="738379"/>
                  <a:pt x="1088578" y="619174"/>
                  <a:pt x="1017661" y="718457"/>
                </a:cubicBezTo>
                <a:cubicBezTo>
                  <a:pt x="1008713" y="730984"/>
                  <a:pt x="995023" y="739425"/>
                  <a:pt x="985004" y="751114"/>
                </a:cubicBezTo>
                <a:cubicBezTo>
                  <a:pt x="973197" y="764889"/>
                  <a:pt x="962892" y="779893"/>
                  <a:pt x="952347" y="794657"/>
                </a:cubicBezTo>
                <a:cubicBezTo>
                  <a:pt x="840667" y="951011"/>
                  <a:pt x="1005894" y="727723"/>
                  <a:pt x="908804" y="849086"/>
                </a:cubicBezTo>
                <a:cubicBezTo>
                  <a:pt x="900631" y="859302"/>
                  <a:pt x="897249" y="873570"/>
                  <a:pt x="887033" y="881743"/>
                </a:cubicBezTo>
                <a:cubicBezTo>
                  <a:pt x="878073" y="888911"/>
                  <a:pt x="865717" y="890883"/>
                  <a:pt x="854376" y="892628"/>
                </a:cubicBezTo>
                <a:cubicBezTo>
                  <a:pt x="818333" y="898173"/>
                  <a:pt x="781736" y="899253"/>
                  <a:pt x="745519" y="903514"/>
                </a:cubicBezTo>
                <a:cubicBezTo>
                  <a:pt x="720037" y="906512"/>
                  <a:pt x="694719" y="910771"/>
                  <a:pt x="669319" y="914400"/>
                </a:cubicBezTo>
                <a:cubicBezTo>
                  <a:pt x="564090" y="910771"/>
                  <a:pt x="458465" y="913342"/>
                  <a:pt x="353633" y="903514"/>
                </a:cubicBezTo>
                <a:cubicBezTo>
                  <a:pt x="340607" y="902293"/>
                  <a:pt x="331027" y="890118"/>
                  <a:pt x="320976" y="881743"/>
                </a:cubicBezTo>
                <a:cubicBezTo>
                  <a:pt x="302880" y="866663"/>
                  <a:pt x="276621" y="839094"/>
                  <a:pt x="266547" y="816428"/>
                </a:cubicBezTo>
                <a:cubicBezTo>
                  <a:pt x="257227" y="795457"/>
                  <a:pt x="244776" y="751114"/>
                  <a:pt x="244776" y="751114"/>
                </a:cubicBezTo>
                <a:cubicBezTo>
                  <a:pt x="248404" y="664028"/>
                  <a:pt x="249222" y="576780"/>
                  <a:pt x="255661" y="489857"/>
                </a:cubicBezTo>
                <a:cubicBezTo>
                  <a:pt x="256509" y="478414"/>
                  <a:pt x="261415" y="467463"/>
                  <a:pt x="266547" y="457200"/>
                </a:cubicBezTo>
                <a:cubicBezTo>
                  <a:pt x="272398" y="445498"/>
                  <a:pt x="281062" y="435429"/>
                  <a:pt x="288319" y="424543"/>
                </a:cubicBezTo>
                <a:cubicBezTo>
                  <a:pt x="322301" y="322590"/>
                  <a:pt x="266633" y="473377"/>
                  <a:pt x="331861" y="359228"/>
                </a:cubicBezTo>
                <a:cubicBezTo>
                  <a:pt x="339284" y="346238"/>
                  <a:pt x="338637" y="330071"/>
                  <a:pt x="342747" y="315686"/>
                </a:cubicBezTo>
                <a:cubicBezTo>
                  <a:pt x="345899" y="304653"/>
                  <a:pt x="350004" y="293914"/>
                  <a:pt x="353633" y="283028"/>
                </a:cubicBezTo>
                <a:cubicBezTo>
                  <a:pt x="346995" y="256478"/>
                  <a:pt x="348704" y="231578"/>
                  <a:pt x="320976" y="217714"/>
                </a:cubicBezTo>
                <a:cubicBezTo>
                  <a:pt x="307595" y="211023"/>
                  <a:pt x="291947" y="210457"/>
                  <a:pt x="277433" y="206828"/>
                </a:cubicBezTo>
                <a:cubicBezTo>
                  <a:pt x="270232" y="207278"/>
                  <a:pt x="75904" y="231250"/>
                  <a:pt x="27061" y="206828"/>
                </a:cubicBezTo>
                <a:cubicBezTo>
                  <a:pt x="16798" y="201696"/>
                  <a:pt x="19804" y="185057"/>
                  <a:pt x="16176" y="174171"/>
                </a:cubicBezTo>
                <a:cubicBezTo>
                  <a:pt x="19804" y="152400"/>
                  <a:pt x="19311" y="129523"/>
                  <a:pt x="27061" y="108857"/>
                </a:cubicBezTo>
                <a:cubicBezTo>
                  <a:pt x="30665" y="99247"/>
                  <a:pt x="44243" y="96266"/>
                  <a:pt x="48833" y="87086"/>
                </a:cubicBezTo>
                <a:cubicBezTo>
                  <a:pt x="55524" y="73705"/>
                  <a:pt x="56090" y="58057"/>
                  <a:pt x="59719" y="43543"/>
                </a:cubicBezTo>
                <a:cubicBezTo>
                  <a:pt x="56090" y="29029"/>
                  <a:pt x="63794" y="0"/>
                  <a:pt x="48833" y="0"/>
                </a:cubicBezTo>
                <a:cubicBezTo>
                  <a:pt x="28307" y="0"/>
                  <a:pt x="-15030" y="46446"/>
                  <a:pt x="5290" y="43543"/>
                </a:cubicBezTo>
                <a:lnTo>
                  <a:pt x="81490" y="32657"/>
                </a:lnTo>
                <a:cubicBezTo>
                  <a:pt x="70604" y="25400"/>
                  <a:pt x="35750" y="10886"/>
                  <a:pt x="48833" y="10886"/>
                </a:cubicBezTo>
                <a:cubicBezTo>
                  <a:pt x="71782" y="10886"/>
                  <a:pt x="103884" y="12131"/>
                  <a:pt x="114147" y="32657"/>
                </a:cubicBezTo>
                <a:lnTo>
                  <a:pt x="125033" y="54428"/>
                </a:lnTo>
              </a:path>
            </a:pathLst>
          </a:cu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6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2" grpId="0"/>
      <p:bldP spid="10" grpId="0"/>
      <p:bldP spid="3" grpId="0" animBg="1"/>
      <p:bldP spid="11" grpId="0" animBg="1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7150640"/>
                  </p:ext>
                </p:extLst>
              </p:nvPr>
            </p:nvGraphicFramePr>
            <p:xfrm>
              <a:off x="0" y="1"/>
              <a:ext cx="9144000" cy="57528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22285"/>
                    <a:gridCol w="3773715"/>
                    <a:gridCol w="3048000"/>
                  </a:tblGrid>
                  <a:tr h="761999">
                    <a:tc>
                      <a:txBody>
                        <a:bodyPr/>
                        <a:lstStyle/>
                        <a:p>
                          <a:r>
                            <a:rPr lang="en-US" sz="3600" u="sng" dirty="0" smtClean="0">
                              <a:solidFill>
                                <a:srgbClr val="FFFF00"/>
                              </a:solidFill>
                            </a:rPr>
                            <a:t>Sequences</a:t>
                          </a:r>
                          <a:endParaRPr lang="en-US" sz="3600" u="sng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92D050"/>
                              </a:solidFill>
                            </a:rPr>
                            <a:t>Arithmetic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(linear)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92D050"/>
                              </a:solidFill>
                            </a:rPr>
                            <a:t>Geometric</a:t>
                          </a:r>
                        </a:p>
                        <a:p>
                          <a:pPr algn="ctr"/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(exponential)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11251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B0F0"/>
                              </a:solidFill>
                            </a:rPr>
                            <a:t>Recursive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Defined by previous</a:t>
                          </a:r>
                          <a:r>
                            <a:rPr lang="en-US" baseline="0" dirty="0" smtClean="0">
                              <a:solidFill>
                                <a:schemeClr val="bg1"/>
                              </a:solidFill>
                            </a:rPr>
                            <a:t> value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𝑁𝑒𝑥𝑡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𝑁𝑜𝑤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US" sz="2800" b="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𝑠𝑡𝑎𝑟𝑡𝑖𝑛𝑔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 @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𝑁𝑒𝑥𝑡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𝑁𝑜𝑤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b="0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𝑠𝑡𝑎𝑟𝑡𝑖𝑛𝑔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 @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188719">
                    <a:tc>
                      <a:txBody>
                        <a:bodyPr/>
                        <a:lstStyle/>
                        <a:p>
                          <a:r>
                            <a:rPr lang="en-US" sz="2800" b="1" dirty="0" smtClean="0">
                              <a:solidFill>
                                <a:srgbClr val="00B0F0"/>
                              </a:solidFill>
                            </a:rPr>
                            <a:t>Explicit</a:t>
                          </a:r>
                        </a:p>
                        <a:p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Defined</a:t>
                          </a:r>
                          <a:r>
                            <a:rPr lang="en-US" baseline="0" dirty="0" smtClean="0">
                              <a:solidFill>
                                <a:schemeClr val="bg1"/>
                              </a:solidFill>
                            </a:rPr>
                            <a:t> by term number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𝑚𝑛</m:t>
                                </m:r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329558">
                    <a:tc>
                      <a:txBody>
                        <a:bodyPr/>
                        <a:lstStyle/>
                        <a:p>
                          <a:r>
                            <a:rPr lang="en-US" sz="3600" b="1" u="sng" dirty="0" smtClean="0">
                              <a:solidFill>
                                <a:srgbClr val="FFFF00"/>
                              </a:solidFill>
                            </a:rPr>
                            <a:t>Series</a:t>
                          </a:r>
                        </a:p>
                        <a:p>
                          <a:r>
                            <a:rPr lang="en-US" sz="2800" b="0" u="none" dirty="0" smtClean="0">
                              <a:solidFill>
                                <a:schemeClr val="bg1"/>
                              </a:solidFill>
                            </a:rPr>
                            <a:t>finite</a:t>
                          </a:r>
                          <a:endParaRPr lang="en-US" sz="2400" b="0" u="non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329558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B07BD7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Infinite</a:t>
                          </a: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:</a:t>
                          </a:r>
                        </a:p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Diverges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b="1" dirty="0" smtClean="0">
                              <a:solidFill>
                                <a:srgbClr val="B07BD7"/>
                              </a:solidFill>
                            </a:rPr>
                            <a:t>Infinite</a:t>
                          </a: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:</a:t>
                          </a:r>
                        </a:p>
                        <a:p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Converges if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&lt;1</m:t>
                              </m:r>
                            </m:oMath>
                          </a14:m>
                          <a:endParaRPr lang="en-US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Diverges if anything else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7150640"/>
                  </p:ext>
                </p:extLst>
              </p:nvPr>
            </p:nvGraphicFramePr>
            <p:xfrm>
              <a:off x="0" y="1"/>
              <a:ext cx="9144000" cy="57528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22285"/>
                    <a:gridCol w="3773715"/>
                    <a:gridCol w="3048000"/>
                  </a:tblGrid>
                  <a:tr h="792480">
                    <a:tc>
                      <a:txBody>
                        <a:bodyPr/>
                        <a:lstStyle/>
                        <a:p>
                          <a:r>
                            <a:rPr lang="en-US" sz="3600" u="sng" dirty="0" smtClean="0">
                              <a:solidFill>
                                <a:srgbClr val="FFFF00"/>
                              </a:solidFill>
                            </a:rPr>
                            <a:t>Sequences</a:t>
                          </a:r>
                          <a:endParaRPr lang="en-US" sz="3600" u="sng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92D050"/>
                              </a:solidFill>
                            </a:rPr>
                            <a:t>Arithmetic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(linear)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92D050"/>
                              </a:solidFill>
                            </a:rPr>
                            <a:t>Geometric</a:t>
                          </a:r>
                        </a:p>
                        <a:p>
                          <a:pPr algn="ctr"/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(exponential)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11251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 smtClean="0">
                              <a:solidFill>
                                <a:srgbClr val="00B0F0"/>
                              </a:solidFill>
                            </a:rPr>
                            <a:t>Recursive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Defined by previous</a:t>
                          </a:r>
                          <a:r>
                            <a:rPr lang="en-US" baseline="0" dirty="0" smtClean="0">
                              <a:solidFill>
                                <a:schemeClr val="bg1"/>
                              </a:solidFill>
                            </a:rPr>
                            <a:t> value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61551" t="-79235" r="-81099" b="-345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000" t="-79235" r="-400" b="-345355"/>
                          </a:stretch>
                        </a:blipFill>
                      </a:tcPr>
                    </a:tc>
                  </a:tr>
                  <a:tr h="1188719">
                    <a:tc>
                      <a:txBody>
                        <a:bodyPr/>
                        <a:lstStyle/>
                        <a:p>
                          <a:r>
                            <a:rPr lang="en-US" sz="2800" b="1" dirty="0" smtClean="0">
                              <a:solidFill>
                                <a:srgbClr val="00B0F0"/>
                              </a:solidFill>
                            </a:rPr>
                            <a:t>Explicit</a:t>
                          </a:r>
                        </a:p>
                        <a:p>
                          <a:r>
                            <a:rPr lang="en-US" dirty="0" smtClean="0">
                              <a:solidFill>
                                <a:schemeClr val="bg1"/>
                              </a:solidFill>
                            </a:rPr>
                            <a:t>Defined</a:t>
                          </a:r>
                          <a:r>
                            <a:rPr lang="en-US" baseline="0" dirty="0" smtClean="0">
                              <a:solidFill>
                                <a:schemeClr val="bg1"/>
                              </a:solidFill>
                            </a:rPr>
                            <a:t> by term number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61551" t="-168205" r="-81099" b="-2241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000" t="-168205" r="-400" b="-224103"/>
                          </a:stretch>
                        </a:blipFill>
                      </a:tcPr>
                    </a:tc>
                  </a:tr>
                  <a:tr h="1329558">
                    <a:tc>
                      <a:txBody>
                        <a:bodyPr/>
                        <a:lstStyle/>
                        <a:p>
                          <a:r>
                            <a:rPr lang="en-US" sz="3600" b="1" u="sng" dirty="0" smtClean="0">
                              <a:solidFill>
                                <a:srgbClr val="FFFF00"/>
                              </a:solidFill>
                            </a:rPr>
                            <a:t>Series</a:t>
                          </a:r>
                        </a:p>
                        <a:p>
                          <a:r>
                            <a:rPr lang="en-US" sz="2800" b="0" u="none" dirty="0" smtClean="0">
                              <a:solidFill>
                                <a:schemeClr val="bg1"/>
                              </a:solidFill>
                            </a:rPr>
                            <a:t>finite</a:t>
                          </a:r>
                          <a:endParaRPr lang="en-US" sz="2400" b="0" u="non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329558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8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B07BD7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Infinite</a:t>
                          </a: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:</a:t>
                          </a:r>
                        </a:p>
                        <a:p>
                          <a:r>
                            <a:rPr lang="en-US" smtClean="0">
                              <a:solidFill>
                                <a:schemeClr val="bg1"/>
                              </a:solidFill>
                            </a:rPr>
                            <a:t>Diverges</a:t>
                          </a:r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000" t="-339908" r="-400" b="-45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09800" y="3276600"/>
                <a:ext cx="4114800" cy="11005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276600"/>
                <a:ext cx="4114800" cy="11005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19800" y="3276600"/>
                <a:ext cx="2898101" cy="1100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276600"/>
                <a:ext cx="2898101" cy="110055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69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206</Words>
  <Application>Microsoft Office PowerPoint</Application>
  <PresentationFormat>On-screen Show (4:3)</PresentationFormat>
  <Paragraphs>103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Office Theme</vt:lpstr>
      <vt:lpstr>Sequence: an ordered progression of numbers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Sequence: an ordered progression of numbers</dc:title>
  <dc:creator>Cooper, David J</dc:creator>
  <cp:lastModifiedBy>Cooper, David J</cp:lastModifiedBy>
  <cp:revision>27</cp:revision>
  <dcterms:created xsi:type="dcterms:W3CDTF">2013-02-28T13:36:24Z</dcterms:created>
  <dcterms:modified xsi:type="dcterms:W3CDTF">2016-03-07T13:53:48Z</dcterms:modified>
</cp:coreProperties>
</file>