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1"/>
  </p:handoutMasterIdLst>
  <p:sldIdLst>
    <p:sldId id="256" r:id="rId3"/>
    <p:sldId id="263" r:id="rId4"/>
    <p:sldId id="264" r:id="rId5"/>
    <p:sldId id="259" r:id="rId6"/>
    <p:sldId id="257" r:id="rId7"/>
    <p:sldId id="258" r:id="rId8"/>
    <p:sldId id="261" r:id="rId9"/>
    <p:sldId id="260" r:id="rId10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195A1FB2-DB2E-4C5D-A995-8CF9B9CA4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92B0F8C4-139E-4B6B-A096-D1619FF1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5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08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132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23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98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24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11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75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2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7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98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68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63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8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0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2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9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7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63EA-8BDC-488C-B940-D7A3B58DCD2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7E1E-24C3-45E1-9D23-478C1F4C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2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FC0F-B1FF-470B-9486-558A47E814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EECB0-CEC8-4ED8-8925-E4F489C576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9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6464" y="5661059"/>
            <a:ext cx="7777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2.6-2.8 Rational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251399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2177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Rational Functions</a:t>
            </a:r>
            <a:endParaRPr lang="en-US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597889" y="927242"/>
                <a:ext cx="7817594" cy="14478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 xmlns:m="http://schemas.openxmlformats.org/officeDocument/2006/math">
                    <m:r>
                      <a:rPr lang="en-US" sz="4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white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𝑝𝑜𝑙𝑦𝑛𝑜𝑚𝑖𝑎𝑙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𝑝𝑜𝑙𝑦𝑛𝑜𝑚𝑖𝑎𝑙</m:t>
                        </m:r>
                      </m:den>
                    </m:f>
                  </m:oMath>
                </a14:m>
                <a:endParaRPr lang="en-US" u="sng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89" y="927242"/>
                <a:ext cx="7817594" cy="1447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68596" y="2235179"/>
            <a:ext cx="3008860" cy="729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FFC000"/>
                </a:solidFill>
              </a:rPr>
              <a:t>Parent Function: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endParaRPr lang="en-US" sz="3200" u="sng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8596" y="3696984"/>
            <a:ext cx="3132150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 smtClean="0">
                <a:solidFill>
                  <a:srgbClr val="FFC000"/>
                </a:solidFill>
              </a:rPr>
              <a:t>Transformations: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endParaRPr lang="en-US" sz="3200" u="sng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7205" y="4390340"/>
            <a:ext cx="7861738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Vertical Stretch/Shrink, and vertical reflection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660" y="4198284"/>
            <a:ext cx="764252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a: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92" y="4774497"/>
            <a:ext cx="764252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b: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9174" y="5401336"/>
            <a:ext cx="764252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h: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9174" y="6029193"/>
            <a:ext cx="764252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</a:t>
            </a:r>
            <a:r>
              <a:rPr lang="en-US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</a:t>
            </a:r>
            <a:r>
              <a:rPr lang="en-US" sz="4000" dirty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endParaRPr lang="en-US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7889" y="4940357"/>
            <a:ext cx="8639504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Horizontal Stretch/Shrink, and horizontal reflection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07205" y="5568214"/>
            <a:ext cx="8639504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Horizontal Shift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6521" y="6153047"/>
            <a:ext cx="8639504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Vertical Shift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83258" y="2708356"/>
                <a:ext cx="1873783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258" y="2708356"/>
                <a:ext cx="1873783" cy="10407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97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2177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Rational Functions</a:t>
            </a:r>
            <a:endParaRPr lang="en-US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11742" y="927242"/>
                <a:ext cx="9132257" cy="14478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 xmlns:m="http://schemas.openxmlformats.org/officeDocument/2006/math"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800" dirty="0">
                    <a:solidFill>
                      <a:prstClr val="white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𝑝𝑜𝑙𝑦𝑛𝑜𝑚𝑖𝑎𝑙</m:t>
                        </m:r>
                        <m:r>
                          <a:rPr lang="en-US" sz="4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4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𝑝𝑜𝑙𝑦𝑛𝑜𝑚𝑖𝑎𝑙</m:t>
                        </m:r>
                      </m:den>
                    </m:f>
                  </m:oMath>
                </a14:m>
                <a:endParaRPr lang="en-US" sz="4800" u="sng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2" y="927242"/>
                <a:ext cx="9132257" cy="1447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11742" y="2375042"/>
            <a:ext cx="3008860" cy="729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 smtClean="0">
                <a:solidFill>
                  <a:srgbClr val="FFC000"/>
                </a:solidFill>
              </a:rPr>
              <a:t>General Form: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endParaRPr lang="en-US" sz="3200" u="sng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742" y="4151142"/>
            <a:ext cx="2148783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 smtClean="0">
                <a:solidFill>
                  <a:srgbClr val="FFC000"/>
                </a:solidFill>
              </a:rPr>
              <a:t>Examples: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endParaRPr lang="en-US" sz="3200" u="sng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3296490" y="2524872"/>
                <a:ext cx="5847510" cy="1745463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r>
                  <a:rPr lang="en-US" dirty="0">
                    <a:solidFill>
                      <a:schemeClr val="bg1"/>
                    </a:solidFill>
                  </a:rPr>
                  <a:t/>
                </a:r>
                <a:br>
                  <a:rPr lang="en-US" dirty="0">
                    <a:solidFill>
                      <a:schemeClr val="bg1"/>
                    </a:solidFill>
                  </a:rPr>
                </a:b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490" y="2524872"/>
                <a:ext cx="5847510" cy="17454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104472"/>
            <a:ext cx="9144000" cy="232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FFC000"/>
                </a:solidFill>
              </a:rPr>
              <a:t>Domain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There are two things that restrict domain </a:t>
            </a:r>
          </a:p>
          <a:p>
            <a:pPr algn="l"/>
            <a:r>
              <a:rPr lang="en-US" sz="2800" dirty="0">
                <a:solidFill>
                  <a:prstClr val="white"/>
                </a:solidFill>
              </a:rPr>
              <a:t>- negative values as the radicand and </a:t>
            </a:r>
          </a:p>
          <a:p>
            <a:pPr algn="l"/>
            <a:r>
              <a:rPr lang="en-US" sz="2800" dirty="0">
                <a:solidFill>
                  <a:prstClr val="white"/>
                </a:solidFill>
              </a:rPr>
              <a:t>- a denominator value of 0 (before it becomes recognized as a point discontinuity)</a:t>
            </a:r>
          </a:p>
          <a:p>
            <a:pPr algn="l"/>
            <a:endParaRPr lang="en-US" sz="3200" u="sng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630844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FFC000"/>
                </a:solidFill>
              </a:rPr>
              <a:t>Middle Behavior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The limit notation description of the behavior of the function as it approaches the vertical asymptotes </a:t>
            </a:r>
            <a:r>
              <a:rPr lang="en-US" sz="2800" dirty="0" smtClean="0">
                <a:solidFill>
                  <a:prstClr val="white"/>
                </a:solidFill>
              </a:rPr>
              <a:t>and/or </a:t>
            </a:r>
            <a:r>
              <a:rPr lang="en-US" sz="2800" dirty="0">
                <a:solidFill>
                  <a:prstClr val="white"/>
                </a:solidFill>
              </a:rPr>
              <a:t>point discontinuities</a:t>
            </a:r>
            <a:endParaRPr lang="en-US" sz="3200" u="sng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0" y="5470989"/>
                <a:ext cx="91440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u="sng" dirty="0">
                    <a:solidFill>
                      <a:srgbClr val="FFC000"/>
                    </a:solidFill>
                  </a:rPr>
                  <a:t>End Behavior</a:t>
                </a:r>
                <a:r>
                  <a:rPr lang="en-US" sz="3200" u="sng" dirty="0">
                    <a:solidFill>
                      <a:prstClr val="white"/>
                    </a:solidFill>
                  </a:rPr>
                  <a:t/>
                </a:r>
                <a:br>
                  <a:rPr lang="en-US" sz="3200" u="sng" dirty="0">
                    <a:solidFill>
                      <a:prstClr val="white"/>
                    </a:solidFill>
                  </a:rPr>
                </a:br>
                <a:r>
                  <a:rPr lang="en-US" sz="3200" dirty="0">
                    <a:solidFill>
                      <a:prstClr val="white"/>
                    </a:solidFill>
                  </a:rPr>
                  <a:t>The limit notation description of the behavior of the function as it approaches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∞ </m:t>
                    </m:r>
                    <m:r>
                      <a:rPr lang="en-US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 −∞</m:t>
                    </m:r>
                  </m:oMath>
                </a14:m>
                <a:endParaRPr lang="en-US" sz="3200" u="sng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70989"/>
                <a:ext cx="9144000" cy="990600"/>
              </a:xfrm>
              <a:prstGeom prst="rect">
                <a:avLst/>
              </a:prstGeom>
              <a:blipFill rotWithShape="0">
                <a:blip r:embed="rId2"/>
                <a:stretch>
                  <a:fillRect l="-1667" t="-36196" b="-49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1886" y="2177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Rational Functions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2177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Rational Functions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143000"/>
            <a:ext cx="809603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FFC000"/>
                </a:solidFill>
              </a:rPr>
              <a:t>x-intercepts (zeroes)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These occur at the real zeroes of the numerator (assuming they are NOT zeroes of the denominator)</a:t>
            </a:r>
            <a:endParaRPr lang="en-US" sz="3200" u="sng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908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FFC000"/>
                </a:solidFill>
              </a:rPr>
              <a:t>y-intercept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Let x = 0 and you’ll find your y.</a:t>
            </a:r>
            <a:endParaRPr lang="en-US" sz="3200" u="sng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8100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FFC000"/>
                </a:solidFill>
              </a:rPr>
              <a:t>Vertical Asymptotes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These occur at the real zeroes of the denominator (assuming they are NOT zeroes of the numerator with equal or greater multiplicity, if this is the case we call them </a:t>
            </a:r>
            <a:r>
              <a:rPr lang="en-US" sz="2800" dirty="0">
                <a:solidFill>
                  <a:srgbClr val="FFC000"/>
                </a:solidFill>
              </a:rPr>
              <a:t>Point Discontinuities</a:t>
            </a:r>
            <a:r>
              <a:rPr lang="en-US" sz="2800" dirty="0">
                <a:solidFill>
                  <a:prstClr val="white"/>
                </a:solidFill>
              </a:rPr>
              <a:t>) </a:t>
            </a:r>
            <a:endParaRPr lang="en-US" sz="3200" u="sng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9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0" y="637854"/>
                <a:ext cx="9144000" cy="6076308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u="sng" dirty="0" smtClean="0">
                    <a:solidFill>
                      <a:srgbClr val="FFC000"/>
                    </a:solidFill>
                  </a:rPr>
                  <a:t>Horizontal Asymptote</a:t>
                </a:r>
                <a:r>
                  <a:rPr lang="en-US" sz="3200" u="sng" dirty="0">
                    <a:solidFill>
                      <a:prstClr val="white"/>
                    </a:solidFill>
                  </a:rPr>
                  <a:t/>
                </a:r>
                <a:br>
                  <a:rPr lang="en-US" sz="3200" u="sng" dirty="0">
                    <a:solidFill>
                      <a:prstClr val="white"/>
                    </a:solidFill>
                  </a:rPr>
                </a:br>
                <a:r>
                  <a:rPr lang="en-US" sz="32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There are 3 </a:t>
                </a:r>
                <a:r>
                  <a:rPr lang="en-US" sz="32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possibilities</a:t>
                </a:r>
                <a:r>
                  <a:rPr lang="en-US" sz="32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.</a:t>
                </a:r>
                <a:endParaRPr lang="en-US" sz="3200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  <a:p>
                <a:pPr algn="l"/>
                <a:r>
                  <a:rPr lang="en-US" sz="3200" dirty="0" smtClean="0">
                    <a:solidFill>
                      <a:prstClr val="white"/>
                    </a:solidFill>
                  </a:rPr>
                  <a:t>- </a:t>
                </a:r>
                <a:r>
                  <a:rPr lang="en-US" sz="32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If the degree of the numerator is</a:t>
                </a:r>
                <a:r>
                  <a:rPr lang="en-US" sz="3200" dirty="0">
                    <a:solidFill>
                      <a:prstClr val="white"/>
                    </a:solidFill>
                  </a:rPr>
                  <a:t> </a:t>
                </a:r>
                <a:r>
                  <a:rPr lang="en-US" sz="3200" dirty="0">
                    <a:solidFill>
                      <a:srgbClr val="99FF66"/>
                    </a:solidFill>
                  </a:rPr>
                  <a:t>less than</a:t>
                </a:r>
                <a:r>
                  <a:rPr lang="en-US" sz="3200" dirty="0">
                    <a:solidFill>
                      <a:srgbClr val="FFC000"/>
                    </a:solidFill>
                  </a:rPr>
                  <a:t> </a:t>
                </a:r>
                <a:r>
                  <a:rPr lang="en-US" sz="32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the degree of the denominator, then your H.A. is at </a:t>
                </a:r>
                <a:r>
                  <a:rPr lang="en-US" sz="3200" dirty="0">
                    <a:solidFill>
                      <a:srgbClr val="99FF66"/>
                    </a:solidFill>
                  </a:rPr>
                  <a:t>y = 0.</a:t>
                </a:r>
              </a:p>
              <a:p>
                <a:pPr algn="l"/>
                <a:r>
                  <a:rPr lang="en-US" sz="3200" dirty="0" smtClean="0">
                    <a:solidFill>
                      <a:prstClr val="white"/>
                    </a:solidFill>
                  </a:rPr>
                  <a:t>- </a:t>
                </a:r>
                <a:r>
                  <a:rPr lang="en-US" sz="32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If </a:t>
                </a:r>
                <a:r>
                  <a:rPr lang="en-US" sz="32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the degree of the numerator is </a:t>
                </a:r>
                <a:r>
                  <a:rPr lang="en-US" sz="3200" dirty="0">
                    <a:solidFill>
                      <a:srgbClr val="99FF66"/>
                    </a:solidFill>
                  </a:rPr>
                  <a:t>equal to</a:t>
                </a:r>
                <a:r>
                  <a:rPr lang="en-US" sz="3200" dirty="0">
                    <a:solidFill>
                      <a:srgbClr val="FFC000"/>
                    </a:solidFill>
                  </a:rPr>
                  <a:t> </a:t>
                </a:r>
                <a:r>
                  <a:rPr lang="en-US" sz="32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the degree of the denominator, then your H.A. </a:t>
                </a:r>
                <a:r>
                  <a:rPr lang="en-US" sz="32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is at </a:t>
                </a:r>
                <a:endParaRPr lang="en-US" sz="3200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endParaRPr>
              </a:p>
              <a:p>
                <a:pPr algn="l"/>
                <a:r>
                  <a:rPr lang="en-US" sz="3200" dirty="0" smtClean="0">
                    <a:solidFill>
                      <a:srgbClr val="99FF66"/>
                    </a:solidFill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𝑙𝑒𝑎𝑑𝑖𝑛𝑔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𝑐𝑜𝑒𝑓𝑓𝑖𝑐𝑖𝑒𝑛𝑡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𝑛𝑢𝑚𝑒𝑟𝑎𝑡𝑜𝑟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𝑙𝑒𝑎𝑑𝑖𝑛𝑔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𝑐𝑜𝑒𝑓𝑓𝑖𝑐𝑖𝑒𝑛𝑡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𝑡h𝑒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99FF66"/>
                            </a:solidFill>
                            <a:latin typeface="Cambria Math" panose="02040503050406030204" pitchFamily="18" charset="0"/>
                          </a:rPr>
                          <m:t>𝑑𝑒𝑛𝑜𝑚𝑖𝑛𝑎𝑡𝑜𝑟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99FF66"/>
                    </a:solidFill>
                  </a:rPr>
                  <a:t>. </a:t>
                </a:r>
              </a:p>
              <a:p>
                <a:pPr algn="l"/>
                <a:r>
                  <a:rPr lang="en-US" sz="3200" dirty="0" smtClean="0">
                    <a:solidFill>
                      <a:prstClr val="white"/>
                    </a:solidFill>
                  </a:rPr>
                  <a:t>- </a:t>
                </a:r>
                <a:r>
                  <a:rPr lang="en-US" sz="32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If the degree of the numerator is </a:t>
                </a:r>
                <a:r>
                  <a:rPr lang="en-US" sz="3200" dirty="0">
                    <a:solidFill>
                      <a:srgbClr val="99FF66"/>
                    </a:solidFill>
                  </a:rPr>
                  <a:t>greater than </a:t>
                </a:r>
                <a:r>
                  <a:rPr lang="en-US" sz="32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the degree of the denominator, then there is </a:t>
                </a:r>
                <a:r>
                  <a:rPr lang="en-US" sz="3200" dirty="0">
                    <a:solidFill>
                      <a:srgbClr val="99FF66"/>
                    </a:solidFill>
                  </a:rPr>
                  <a:t>no H.A.  </a:t>
                </a:r>
                <a:r>
                  <a:rPr lang="en-US" sz="32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However, there is a </a:t>
                </a:r>
                <a:r>
                  <a:rPr lang="en-US" sz="3200" dirty="0">
                    <a:solidFill>
                      <a:srgbClr val="99FF66"/>
                    </a:solidFill>
                  </a:rPr>
                  <a:t>slant </a:t>
                </a:r>
                <a:r>
                  <a:rPr lang="en-US" sz="3200" dirty="0" smtClean="0">
                    <a:solidFill>
                      <a:srgbClr val="99FF66"/>
                    </a:solidFill>
                  </a:rPr>
                  <a:t>or other type asymptote,</a:t>
                </a:r>
                <a:r>
                  <a:rPr lang="en-US" sz="32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 found by the quotient of the division of the rational function.</a:t>
                </a:r>
                <a:br>
                  <a:rPr lang="en-US" sz="32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</a:br>
                <a:endParaRPr lang="en-US" sz="3200" dirty="0">
                  <a:solidFill>
                    <a:schemeClr val="accent6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37854"/>
                <a:ext cx="9144000" cy="6076308"/>
              </a:xfrm>
              <a:prstGeom prst="rect">
                <a:avLst/>
              </a:prstGeom>
              <a:blipFill rotWithShape="0">
                <a:blip r:embed="rId2"/>
                <a:stretch>
                  <a:fillRect l="-1667" t="-1305" r="-2467" b="-5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1886" y="-214533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Rational Functions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72703" y="6209015"/>
            <a:ext cx="2148783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 smtClean="0">
                <a:solidFill>
                  <a:srgbClr val="FFC000"/>
                </a:solidFill>
              </a:rPr>
              <a:t>Examples: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endParaRPr lang="en-US" sz="3200" u="sng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1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Solving Rational Equations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78103"/>
            <a:ext cx="8229600" cy="1934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solidFill>
                  <a:prstClr val="white"/>
                </a:solidFill>
              </a:rPr>
              <a:t>Extraneous Solutions – solutions found by algebraic processes that are </a:t>
            </a:r>
            <a:r>
              <a:rPr lang="en-US" sz="4000" u="sng" dirty="0">
                <a:solidFill>
                  <a:prstClr val="white"/>
                </a:solidFill>
              </a:rPr>
              <a:t>not</a:t>
            </a:r>
            <a:r>
              <a:rPr lang="en-US" sz="4000" dirty="0">
                <a:solidFill>
                  <a:prstClr val="white"/>
                </a:solidFill>
              </a:rPr>
              <a:t> actually zeroes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00409"/>
            <a:ext cx="8229600" cy="327231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prstClr val="white"/>
                </a:solidFill>
              </a:rPr>
              <a:t>1. Find the </a:t>
            </a:r>
            <a:r>
              <a:rPr lang="en-US" sz="3600" dirty="0">
                <a:solidFill>
                  <a:srgbClr val="FFFF00"/>
                </a:solidFill>
              </a:rPr>
              <a:t>Lowest Common Denominator</a:t>
            </a:r>
            <a:r>
              <a:rPr lang="en-US" sz="3600" dirty="0">
                <a:solidFill>
                  <a:prstClr val="white"/>
                </a:solidFill>
              </a:rPr>
              <a:t/>
            </a:r>
            <a:br>
              <a:rPr lang="en-US" sz="3600" dirty="0">
                <a:solidFill>
                  <a:prstClr val="white"/>
                </a:solidFill>
              </a:rPr>
            </a:br>
            <a:r>
              <a:rPr lang="en-US" sz="3600" dirty="0">
                <a:solidFill>
                  <a:prstClr val="white"/>
                </a:solidFill>
              </a:rPr>
              <a:t>     (must contain factors of the smallest  </a:t>
            </a:r>
          </a:p>
          <a:p>
            <a:pPr algn="l"/>
            <a:r>
              <a:rPr lang="en-US" sz="3600" dirty="0">
                <a:solidFill>
                  <a:prstClr val="white"/>
                </a:solidFill>
              </a:rPr>
              <a:t>        multiplicity of each factor) </a:t>
            </a:r>
          </a:p>
          <a:p>
            <a:pPr algn="l"/>
            <a:r>
              <a:rPr lang="en-US" sz="3600" dirty="0">
                <a:solidFill>
                  <a:prstClr val="white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Multiply each term </a:t>
            </a:r>
            <a:r>
              <a:rPr lang="en-US" sz="3600" dirty="0">
                <a:solidFill>
                  <a:prstClr val="white"/>
                </a:solidFill>
              </a:rPr>
              <a:t>by the LCD</a:t>
            </a:r>
          </a:p>
          <a:p>
            <a:pPr algn="l"/>
            <a:r>
              <a:rPr lang="en-US" sz="3600" dirty="0">
                <a:solidFill>
                  <a:prstClr val="white"/>
                </a:solidFill>
              </a:rPr>
              <a:t>3. Solve using inverse operations</a:t>
            </a:r>
          </a:p>
          <a:p>
            <a:pPr algn="l"/>
            <a:r>
              <a:rPr lang="en-US" sz="3600" dirty="0">
                <a:solidFill>
                  <a:prstClr val="white"/>
                </a:solidFill>
              </a:rPr>
              <a:t>4. Check for </a:t>
            </a:r>
            <a:r>
              <a:rPr lang="en-US" sz="3600">
                <a:solidFill>
                  <a:prstClr val="white"/>
                </a:solidFill>
              </a:rPr>
              <a:t>extraneous solutions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97608" y="6148231"/>
            <a:ext cx="2148783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 smtClean="0">
                <a:solidFill>
                  <a:srgbClr val="FFC000"/>
                </a:solidFill>
              </a:rPr>
              <a:t>Examples: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endParaRPr lang="en-US" sz="3200" u="sng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69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Sign Analysis</a:t>
            </a:r>
            <a:endParaRPr lang="en-US" b="1" dirty="0">
              <a:solidFill>
                <a:srgbClr val="FFC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96199" y="4967520"/>
            <a:ext cx="670560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43999" y="4586520"/>
            <a:ext cx="0" cy="7620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449199" y="4586520"/>
            <a:ext cx="0" cy="7620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31285" y="4586520"/>
            <a:ext cx="0" cy="7620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3820061"/>
            <a:ext cx="553998" cy="7664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zero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3820061"/>
            <a:ext cx="553998" cy="7664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zero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4286" y="2618438"/>
            <a:ext cx="553998" cy="19680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discontinuity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7000" y="5348520"/>
            <a:ext cx="553998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value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54286" y="5348520"/>
            <a:ext cx="553998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value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2200" y="5348520"/>
            <a:ext cx="553998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" y="1157988"/>
                <a:ext cx="914400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prstClr val="white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white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&lt;≤</m:t>
                    </m:r>
                    <m:r>
                      <a:rPr lang="en-US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≥&gt;0 </m:t>
                    </m:r>
                  </m:oMath>
                </a14:m>
                <a:r>
                  <a:rPr lang="en-US" sz="3200" dirty="0">
                    <a:solidFill>
                      <a:prstClr val="white"/>
                    </a:solidFill>
                  </a:rPr>
                  <a:t>(interval notation answers!)</a:t>
                </a:r>
              </a:p>
              <a:p>
                <a:r>
                  <a:rPr lang="en-US" sz="3200" dirty="0">
                    <a:solidFill>
                      <a:prstClr val="white"/>
                    </a:solidFill>
                  </a:rPr>
                  <a:t>Start by factoring! Then identify it as a zero, point discontinuity, or vertical asymptote.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157988"/>
                <a:ext cx="9144001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667" t="-4669" r="-600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20690" y="4736693"/>
                <a:ext cx="11755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84" y="4736687"/>
                <a:ext cx="1175515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563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604920" y="5198352"/>
            <a:ext cx="1094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white"/>
                </a:solidFill>
              </a:rPr>
              <a:t>positive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04914" y="4060301"/>
                <a:ext cx="1050288" cy="7331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(+)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(−)(−)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914" y="4060295"/>
                <a:ext cx="1050288" cy="7331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/>
          <p:cNvSpPr txBox="1">
            <a:spLocks/>
          </p:cNvSpPr>
          <p:nvPr/>
        </p:nvSpPr>
        <p:spPr>
          <a:xfrm>
            <a:off x="7032492" y="6092958"/>
            <a:ext cx="2148783" cy="648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 smtClean="0">
                <a:solidFill>
                  <a:srgbClr val="FFC000"/>
                </a:solidFill>
              </a:rPr>
              <a:t>Examples:</a:t>
            </a:r>
            <a:r>
              <a:rPr lang="en-US" sz="3200" u="sng" dirty="0">
                <a:solidFill>
                  <a:prstClr val="white"/>
                </a:solidFill>
              </a:rPr>
              <a:t/>
            </a:r>
            <a:br>
              <a:rPr lang="en-US" sz="3200" u="sng" dirty="0">
                <a:solidFill>
                  <a:prstClr val="white"/>
                </a:solidFill>
              </a:rPr>
            </a:br>
            <a:endParaRPr lang="en-US" sz="3200" u="sng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7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106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Berlin Sans FB</vt:lpstr>
      <vt:lpstr>Calibri</vt:lpstr>
      <vt:lpstr>Calibri Light</vt:lpstr>
      <vt:lpstr>Cambria Math</vt:lpstr>
      <vt:lpstr>Century Gothic</vt:lpstr>
      <vt:lpstr>Office Theme</vt:lpstr>
      <vt:lpstr>1_Office Theme</vt:lpstr>
      <vt:lpstr>PowerPoint Presentation</vt:lpstr>
      <vt:lpstr>Rational Functions</vt:lpstr>
      <vt:lpstr>Rational Functions</vt:lpstr>
      <vt:lpstr>Rational Functions</vt:lpstr>
      <vt:lpstr>Rational Functions</vt:lpstr>
      <vt:lpstr>Rational Functions</vt:lpstr>
      <vt:lpstr>Solving Rational Equations</vt:lpstr>
      <vt:lpstr>Sign Analysis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Cooper, David J</dc:creator>
  <cp:lastModifiedBy>Cooper, David J</cp:lastModifiedBy>
  <cp:revision>17</cp:revision>
  <cp:lastPrinted>2014-10-16T15:48:18Z</cp:lastPrinted>
  <dcterms:created xsi:type="dcterms:W3CDTF">2013-09-17T17:40:05Z</dcterms:created>
  <dcterms:modified xsi:type="dcterms:W3CDTF">2015-10-12T12:02:41Z</dcterms:modified>
</cp:coreProperties>
</file>