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9" r:id="rId2"/>
  </p:sldMasterIdLst>
  <p:sldIdLst>
    <p:sldId id="258" r:id="rId3"/>
    <p:sldId id="259" r:id="rId4"/>
    <p:sldId id="256" r:id="rId5"/>
    <p:sldId id="257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91" d="100"/>
          <a:sy n="91" d="100"/>
        </p:scale>
        <p:origin x="4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0">
                      <a:schemeClr val="tx1"/>
                    </a:gs>
                    <a:gs pos="68000">
                      <a:srgbClr val="F1F1F1"/>
                    </a:gs>
                    <a:gs pos="100000">
                      <a:schemeClr val="bg1">
                        <a:lumMod val="11000"/>
                        <a:lumOff val="89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</a:defRPr>
            </a:lvl1pPr>
          </a:lstStyle>
          <a:p>
            <a:pPr lvl="0" algn="r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</a:lstStyle>
          <a:p>
            <a:pPr marL="0" lvl="0" indent="0" algn="r">
              <a:buNone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8/10/2017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8/10/2017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8/10/2017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8/10/2017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8/10/2017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8/10/2017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8/10/2017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8/10/2017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8/10/2017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85295-FAC5-49AC-8F05-3D242380A43F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D719-F2C2-4ED7-9519-8408BF6B6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3126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85295-FAC5-49AC-8F05-3D242380A43F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D719-F2C2-4ED7-9519-8408BF6B6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257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8/10/2017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85295-FAC5-49AC-8F05-3D242380A43F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D719-F2C2-4ED7-9519-8408BF6B6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6085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85295-FAC5-49AC-8F05-3D242380A43F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D719-F2C2-4ED7-9519-8408BF6B6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122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85295-FAC5-49AC-8F05-3D242380A43F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D719-F2C2-4ED7-9519-8408BF6B6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3893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85295-FAC5-49AC-8F05-3D242380A43F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D719-F2C2-4ED7-9519-8408BF6B6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7373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85295-FAC5-49AC-8F05-3D242380A43F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D719-F2C2-4ED7-9519-8408BF6B6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2902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85295-FAC5-49AC-8F05-3D242380A43F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D719-F2C2-4ED7-9519-8408BF6B6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2628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85295-FAC5-49AC-8F05-3D242380A43F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D719-F2C2-4ED7-9519-8408BF6B6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1526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85295-FAC5-49AC-8F05-3D242380A43F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D719-F2C2-4ED7-9519-8408BF6B6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0514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85295-FAC5-49AC-8F05-3D242380A43F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D719-F2C2-4ED7-9519-8408BF6B6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283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32000"/>
                        <a:lumOff val="68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8/10/2017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8/10/2017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8/10/2017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8/10/2017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8/10/2017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8/10/2017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8/10/2017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8/10/2017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85295-FAC5-49AC-8F05-3D242380A43F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3D719-F2C2-4ED7-9519-8408BF6B6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624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942" y="142900"/>
            <a:ext cx="11747350" cy="1474194"/>
          </a:xfrm>
        </p:spPr>
        <p:txBody>
          <a:bodyPr>
            <a:normAutofit/>
          </a:bodyPr>
          <a:lstStyle/>
          <a:p>
            <a:r>
              <a:rPr lang="en-US" sz="8800" b="1" dirty="0" smtClean="0">
                <a:effectLst>
                  <a:glow rad="101600">
                    <a:schemeClr val="bg1">
                      <a:alpha val="60000"/>
                    </a:schemeClr>
                  </a:glow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</a:rPr>
              <a:t>Writing Equations of Lines</a:t>
            </a:r>
            <a:endParaRPr lang="en-US" sz="8800" b="1" dirty="0">
              <a:effectLst>
                <a:glow rad="101600">
                  <a:schemeClr val="bg1">
                    <a:alpha val="60000"/>
                  </a:schemeClr>
                </a:glow>
                <a:outerShdw blurRad="469900" dist="342900" dir="5400000" sy="-20000" rotWithShape="0">
                  <a:prstClr val="black">
                    <a:alpha val="66000"/>
                  </a:prst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76685" y="1549411"/>
            <a:ext cx="2962835" cy="754025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1. Slope</a:t>
            </a:r>
            <a:endParaRPr lang="en-US" sz="5400" b="1" dirty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95835" y="1586213"/>
            <a:ext cx="2753957" cy="2667895"/>
          </a:xfrm>
          <a:prstGeom prst="straightConnector1">
            <a:avLst/>
          </a:prstGeom>
          <a:ln w="76200">
            <a:headEnd type="triangle"/>
            <a:tailEnd type="triangle"/>
          </a:ln>
          <a:effectLst>
            <a:glow rad="101600">
              <a:schemeClr val="bg1">
                <a:alpha val="6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ubtitle 2"/>
          <p:cNvSpPr txBox="1">
            <a:spLocks/>
          </p:cNvSpPr>
          <p:nvPr/>
        </p:nvSpPr>
        <p:spPr>
          <a:xfrm>
            <a:off x="6518236" y="1460485"/>
            <a:ext cx="2921146" cy="8862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0" kern="120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13000"/>
                        <a:lumOff val="87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13000"/>
                        <a:lumOff val="87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13000"/>
                        <a:lumOff val="87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13000"/>
                        <a:lumOff val="87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b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2. Point</a:t>
            </a:r>
            <a:endParaRPr lang="en-US" sz="5400" b="1" dirty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 flipV="1">
            <a:off x="796066" y="2341770"/>
            <a:ext cx="10758" cy="1417225"/>
          </a:xfrm>
          <a:prstGeom prst="line">
            <a:avLst/>
          </a:prstGeom>
          <a:ln w="76200">
            <a:solidFill>
              <a:schemeClr val="accent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796066" y="2356889"/>
            <a:ext cx="1452283" cy="12675"/>
          </a:xfrm>
          <a:prstGeom prst="line">
            <a:avLst/>
          </a:prstGeom>
          <a:ln w="76200">
            <a:solidFill>
              <a:schemeClr val="accent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ubtitle 2"/>
          <p:cNvSpPr txBox="1">
            <a:spLocks/>
          </p:cNvSpPr>
          <p:nvPr/>
        </p:nvSpPr>
        <p:spPr>
          <a:xfrm>
            <a:off x="2765616" y="2477020"/>
            <a:ext cx="2018398" cy="8862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0" kern="120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13000"/>
                        <a:lumOff val="87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13000"/>
                        <a:lumOff val="87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13000"/>
                        <a:lumOff val="87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13000"/>
                        <a:lumOff val="87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b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Slope </a:t>
            </a:r>
            <a:endParaRPr lang="en-US" sz="5400" b="1" dirty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Subtitle 2"/>
              <p:cNvSpPr txBox="1">
                <a:spLocks/>
              </p:cNvSpPr>
              <p:nvPr/>
            </p:nvSpPr>
            <p:spPr>
              <a:xfrm>
                <a:off x="4432150" y="2720222"/>
                <a:ext cx="2441985" cy="886279"/>
              </a:xfrm>
              <a:prstGeom prst="rect">
                <a:avLst/>
              </a:prstGeom>
            </p:spPr>
            <p:txBody>
              <a:bodyPr vert="horz" lIns="91440" tIns="45720" rIns="91440" bIns="45720" rtlCol="0" anchor="b">
                <a:noAutofit/>
              </a:bodyPr>
              <a:lstStyle>
                <a:lvl1pPr marL="0" indent="0" algn="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3200" b="0" kern="1200">
                    <a:gradFill flip="none" rotWithShape="1">
                      <a:gsLst>
                        <a:gs pos="15000">
                          <a:schemeClr val="tx2"/>
                        </a:gs>
                        <a:gs pos="73000">
                          <a:schemeClr val="tx2">
                            <a:lumMod val="60000"/>
                            <a:lumOff val="40000"/>
                          </a:schemeClr>
                        </a:gs>
                        <a:gs pos="0">
                          <a:schemeClr val="tx2">
                            <a:lumMod val="90000"/>
                            <a:lumOff val="10000"/>
                          </a:schemeClr>
                        </a:gs>
                        <a:gs pos="100000">
                          <a:schemeClr val="tx2">
                            <a:lumMod val="0"/>
                            <a:lumOff val="100000"/>
                          </a:schemeClr>
                        </a:gs>
                      </a:gsLst>
                      <a:lin ang="16200000" scaled="1"/>
                      <a:tileRect/>
                    </a:gradFill>
                    <a:latin typeface="+mj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gradFill>
                      <a:gsLst>
                        <a:gs pos="34000">
                          <a:schemeClr val="tx1">
                            <a:lumMod val="93000"/>
                          </a:schemeClr>
                        </a:gs>
                        <a:gs pos="0">
                          <a:schemeClr val="bg1">
                            <a:lumMod val="13000"/>
                            <a:lumOff val="87000"/>
                          </a:schemeClr>
                        </a:gs>
                        <a:gs pos="100000">
                          <a:schemeClr val="tx2">
                            <a:lumMod val="0"/>
                            <a:lumOff val="100000"/>
                          </a:schemeClr>
                        </a:gs>
                      </a:gsLst>
                      <a:lin ang="4800000" scaled="0"/>
                    </a:gra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gradFill>
                      <a:gsLst>
                        <a:gs pos="34000">
                          <a:schemeClr val="tx1">
                            <a:lumMod val="93000"/>
                          </a:schemeClr>
                        </a:gs>
                        <a:gs pos="0">
                          <a:schemeClr val="bg1">
                            <a:lumMod val="13000"/>
                            <a:lumOff val="87000"/>
                          </a:schemeClr>
                        </a:gs>
                        <a:gs pos="100000">
                          <a:schemeClr val="tx2">
                            <a:lumMod val="0"/>
                            <a:lumOff val="100000"/>
                          </a:schemeClr>
                        </a:gs>
                      </a:gsLst>
                      <a:lin ang="4800000" scaled="0"/>
                    </a:gra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gradFill>
                      <a:gsLst>
                        <a:gs pos="34000">
                          <a:schemeClr val="tx1">
                            <a:lumMod val="93000"/>
                          </a:schemeClr>
                        </a:gs>
                        <a:gs pos="0">
                          <a:schemeClr val="bg1">
                            <a:lumMod val="13000"/>
                            <a:lumOff val="87000"/>
                          </a:schemeClr>
                        </a:gs>
                        <a:gs pos="100000">
                          <a:schemeClr val="tx2">
                            <a:lumMod val="0"/>
                            <a:lumOff val="100000"/>
                          </a:schemeClr>
                        </a:gs>
                      </a:gsLst>
                      <a:lin ang="4800000" scaled="0"/>
                    </a:gra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gradFill>
                      <a:gsLst>
                        <a:gs pos="34000">
                          <a:schemeClr val="tx1">
                            <a:lumMod val="93000"/>
                          </a:schemeClr>
                        </a:gs>
                        <a:gs pos="0">
                          <a:schemeClr val="bg1">
                            <a:lumMod val="13000"/>
                            <a:lumOff val="87000"/>
                          </a:schemeClr>
                        </a:gs>
                        <a:gs pos="100000">
                          <a:schemeClr val="tx2">
                            <a:lumMod val="0"/>
                            <a:lumOff val="100000"/>
                          </a:schemeClr>
                        </a:gs>
                      </a:gsLst>
                      <a:lin ang="4800000" scaled="0"/>
                    </a:gra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6000" b="1" dirty="0" smtClean="0">
                    <a:effectLst>
                      <a:glow rad="101600">
                        <a:schemeClr val="bg1">
                          <a:alpha val="60000"/>
                        </a:schemeClr>
                      </a:glow>
                    </a:effectLst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000" b="1" i="1" smtClean="0">
                            <a:effectLst>
                              <a:glow rad="101600">
                                <a:schemeClr val="bg1">
                                  <a:alpha val="60000"/>
                                </a:schemeClr>
                              </a:glo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000" b="1" i="1" smtClean="0">
                            <a:effectLst>
                              <a:glow rad="101600">
                                <a:schemeClr val="bg1">
                                  <a:alpha val="60000"/>
                                </a:schemeClr>
                              </a:glow>
                            </a:effectLst>
                            <a:latin typeface="Cambria Math" panose="02040503050406030204" pitchFamily="18" charset="0"/>
                          </a:rPr>
                          <m:t>𝑹𝑰𝑺𝑬</m:t>
                        </m:r>
                      </m:num>
                      <m:den>
                        <m:r>
                          <a:rPr lang="en-US" sz="6000" b="1" i="1" smtClean="0">
                            <a:effectLst>
                              <a:glow rad="101600">
                                <a:schemeClr val="bg1">
                                  <a:alpha val="60000"/>
                                </a:schemeClr>
                              </a:glow>
                            </a:effectLst>
                            <a:latin typeface="Cambria Math" panose="02040503050406030204" pitchFamily="18" charset="0"/>
                          </a:rPr>
                          <m:t>𝑹𝑼𝑵</m:t>
                        </m:r>
                      </m:den>
                    </m:f>
                  </m:oMath>
                </a14:m>
                <a:r>
                  <a:rPr lang="en-US" sz="6000" b="1" dirty="0" smtClean="0">
                    <a:effectLst>
                      <a:glow rad="101600">
                        <a:schemeClr val="bg1">
                          <a:alpha val="60000"/>
                        </a:schemeClr>
                      </a:glow>
                    </a:effectLst>
                  </a:rPr>
                  <a:t> </a:t>
                </a:r>
                <a:endParaRPr lang="en-US" sz="6000" b="1" dirty="0">
                  <a:effectLst>
                    <a:glow rad="101600">
                      <a:schemeClr val="bg1">
                        <a:alpha val="60000"/>
                      </a:schemeClr>
                    </a:glow>
                  </a:effectLst>
                </a:endParaRPr>
              </a:p>
            </p:txBody>
          </p:sp>
        </mc:Choice>
        <mc:Fallback xmlns="">
          <p:sp>
            <p:nvSpPr>
              <p:cNvPr id="13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2150" y="2720222"/>
                <a:ext cx="2441985" cy="886279"/>
              </a:xfrm>
              <a:prstGeom prst="rect">
                <a:avLst/>
              </a:prstGeom>
              <a:blipFill rotWithShape="0">
                <a:blip r:embed="rId2"/>
                <a:stretch>
                  <a:fillRect t="-49315" r="-499" b="-102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Subtitle 2"/>
              <p:cNvSpPr txBox="1">
                <a:spLocks/>
              </p:cNvSpPr>
              <p:nvPr/>
            </p:nvSpPr>
            <p:spPr>
              <a:xfrm>
                <a:off x="6039520" y="2720221"/>
                <a:ext cx="2441985" cy="886279"/>
              </a:xfrm>
              <a:prstGeom prst="rect">
                <a:avLst/>
              </a:prstGeom>
            </p:spPr>
            <p:txBody>
              <a:bodyPr vert="horz" lIns="91440" tIns="45720" rIns="91440" bIns="45720" rtlCol="0" anchor="b">
                <a:noAutofit/>
              </a:bodyPr>
              <a:lstStyle>
                <a:lvl1pPr marL="0" indent="0" algn="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3200" b="0" kern="1200">
                    <a:gradFill flip="none" rotWithShape="1">
                      <a:gsLst>
                        <a:gs pos="15000">
                          <a:schemeClr val="tx2"/>
                        </a:gs>
                        <a:gs pos="73000">
                          <a:schemeClr val="tx2">
                            <a:lumMod val="60000"/>
                            <a:lumOff val="40000"/>
                          </a:schemeClr>
                        </a:gs>
                        <a:gs pos="0">
                          <a:schemeClr val="tx2">
                            <a:lumMod val="90000"/>
                            <a:lumOff val="10000"/>
                          </a:schemeClr>
                        </a:gs>
                        <a:gs pos="100000">
                          <a:schemeClr val="tx2">
                            <a:lumMod val="0"/>
                            <a:lumOff val="100000"/>
                          </a:schemeClr>
                        </a:gs>
                      </a:gsLst>
                      <a:lin ang="16200000" scaled="1"/>
                      <a:tileRect/>
                    </a:gradFill>
                    <a:latin typeface="+mj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gradFill>
                      <a:gsLst>
                        <a:gs pos="34000">
                          <a:schemeClr val="tx1">
                            <a:lumMod val="93000"/>
                          </a:schemeClr>
                        </a:gs>
                        <a:gs pos="0">
                          <a:schemeClr val="bg1">
                            <a:lumMod val="13000"/>
                            <a:lumOff val="87000"/>
                          </a:schemeClr>
                        </a:gs>
                        <a:gs pos="100000">
                          <a:schemeClr val="tx2">
                            <a:lumMod val="0"/>
                            <a:lumOff val="100000"/>
                          </a:schemeClr>
                        </a:gs>
                      </a:gsLst>
                      <a:lin ang="4800000" scaled="0"/>
                    </a:gra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gradFill>
                      <a:gsLst>
                        <a:gs pos="34000">
                          <a:schemeClr val="tx1">
                            <a:lumMod val="93000"/>
                          </a:schemeClr>
                        </a:gs>
                        <a:gs pos="0">
                          <a:schemeClr val="bg1">
                            <a:lumMod val="13000"/>
                            <a:lumOff val="87000"/>
                          </a:schemeClr>
                        </a:gs>
                        <a:gs pos="100000">
                          <a:schemeClr val="tx2">
                            <a:lumMod val="0"/>
                            <a:lumOff val="100000"/>
                          </a:schemeClr>
                        </a:gs>
                      </a:gsLst>
                      <a:lin ang="4800000" scaled="0"/>
                    </a:gra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gradFill>
                      <a:gsLst>
                        <a:gs pos="34000">
                          <a:schemeClr val="tx1">
                            <a:lumMod val="93000"/>
                          </a:schemeClr>
                        </a:gs>
                        <a:gs pos="0">
                          <a:schemeClr val="bg1">
                            <a:lumMod val="13000"/>
                            <a:lumOff val="87000"/>
                          </a:schemeClr>
                        </a:gs>
                        <a:gs pos="100000">
                          <a:schemeClr val="tx2">
                            <a:lumMod val="0"/>
                            <a:lumOff val="100000"/>
                          </a:schemeClr>
                        </a:gs>
                      </a:gsLst>
                      <a:lin ang="4800000" scaled="0"/>
                    </a:gra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gradFill>
                      <a:gsLst>
                        <a:gs pos="34000">
                          <a:schemeClr val="tx1">
                            <a:lumMod val="93000"/>
                          </a:schemeClr>
                        </a:gs>
                        <a:gs pos="0">
                          <a:schemeClr val="bg1">
                            <a:lumMod val="13000"/>
                            <a:lumOff val="87000"/>
                          </a:schemeClr>
                        </a:gs>
                        <a:gs pos="100000">
                          <a:schemeClr val="tx2">
                            <a:lumMod val="0"/>
                            <a:lumOff val="100000"/>
                          </a:schemeClr>
                        </a:gs>
                      </a:gsLst>
                      <a:lin ang="4800000" scaled="0"/>
                    </a:gra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6000" b="1" dirty="0" smtClean="0">
                    <a:effectLst>
                      <a:glow rad="101600">
                        <a:schemeClr val="bg1">
                          <a:alpha val="60000"/>
                        </a:schemeClr>
                      </a:glow>
                    </a:effectLst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000" b="1" i="1" smtClean="0">
                            <a:effectLst>
                              <a:glow rad="101600">
                                <a:schemeClr val="bg1">
                                  <a:alpha val="60000"/>
                                </a:schemeClr>
                              </a:glo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000" b="1" i="1" smtClean="0">
                            <a:effectLst>
                              <a:glow rad="101600">
                                <a:schemeClr val="bg1">
                                  <a:alpha val="60000"/>
                                </a:schemeClr>
                              </a:glo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6000" b="1" i="1" smtClean="0">
                            <a:effectLst>
                              <a:glow rad="101600">
                                <a:schemeClr val="bg1">
                                  <a:alpha val="60000"/>
                                </a:schemeClr>
                              </a:glo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𝒚</m:t>
                        </m:r>
                      </m:num>
                      <m:den>
                        <m:r>
                          <a:rPr lang="en-US" sz="6000" b="1" i="1" smtClean="0">
                            <a:effectLst>
                              <a:glow rad="101600">
                                <a:schemeClr val="bg1">
                                  <a:alpha val="60000"/>
                                </a:schemeClr>
                              </a:glo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6000" b="1" i="1" smtClean="0">
                            <a:effectLst>
                              <a:glow rad="101600">
                                <a:schemeClr val="bg1">
                                  <a:alpha val="60000"/>
                                </a:schemeClr>
                              </a:glo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𝑿</m:t>
                        </m:r>
                      </m:den>
                    </m:f>
                  </m:oMath>
                </a14:m>
                <a:r>
                  <a:rPr lang="en-US" sz="6000" b="1" dirty="0" smtClean="0">
                    <a:effectLst>
                      <a:glow rad="101600">
                        <a:schemeClr val="bg1">
                          <a:alpha val="60000"/>
                        </a:schemeClr>
                      </a:glow>
                    </a:effectLst>
                  </a:rPr>
                  <a:t> </a:t>
                </a:r>
                <a:endParaRPr lang="en-US" sz="6000" b="1" dirty="0">
                  <a:effectLst>
                    <a:glow rad="101600">
                      <a:schemeClr val="bg1">
                        <a:alpha val="60000"/>
                      </a:schemeClr>
                    </a:glow>
                  </a:effectLst>
                </a:endParaRPr>
              </a:p>
            </p:txBody>
          </p:sp>
        </mc:Choice>
        <mc:Fallback xmlns="">
          <p:sp>
            <p:nvSpPr>
              <p:cNvPr id="14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9520" y="2720221"/>
                <a:ext cx="2441985" cy="886279"/>
              </a:xfrm>
              <a:prstGeom prst="rect">
                <a:avLst/>
              </a:prstGeom>
              <a:blipFill rotWithShape="0">
                <a:blip r:embed="rId3"/>
                <a:stretch>
                  <a:fillRect t="-48630" r="-750" b="-102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Subtitle 2"/>
              <p:cNvSpPr txBox="1">
                <a:spLocks/>
              </p:cNvSpPr>
              <p:nvPr/>
            </p:nvSpPr>
            <p:spPr>
              <a:xfrm>
                <a:off x="7831117" y="2810344"/>
                <a:ext cx="3141686" cy="886279"/>
              </a:xfrm>
              <a:prstGeom prst="rect">
                <a:avLst/>
              </a:prstGeom>
            </p:spPr>
            <p:txBody>
              <a:bodyPr vert="horz" lIns="91440" tIns="45720" rIns="91440" bIns="45720" rtlCol="0" anchor="b">
                <a:noAutofit/>
              </a:bodyPr>
              <a:lstStyle>
                <a:lvl1pPr marL="0" indent="0" algn="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3200" b="0" kern="1200">
                    <a:gradFill flip="none" rotWithShape="1">
                      <a:gsLst>
                        <a:gs pos="15000">
                          <a:schemeClr val="tx2"/>
                        </a:gs>
                        <a:gs pos="73000">
                          <a:schemeClr val="tx2">
                            <a:lumMod val="60000"/>
                            <a:lumOff val="40000"/>
                          </a:schemeClr>
                        </a:gs>
                        <a:gs pos="0">
                          <a:schemeClr val="tx2">
                            <a:lumMod val="90000"/>
                            <a:lumOff val="10000"/>
                          </a:schemeClr>
                        </a:gs>
                        <a:gs pos="100000">
                          <a:schemeClr val="tx2">
                            <a:lumMod val="0"/>
                            <a:lumOff val="100000"/>
                          </a:schemeClr>
                        </a:gs>
                      </a:gsLst>
                      <a:lin ang="16200000" scaled="1"/>
                      <a:tileRect/>
                    </a:gradFill>
                    <a:latin typeface="+mj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gradFill>
                      <a:gsLst>
                        <a:gs pos="34000">
                          <a:schemeClr val="tx1">
                            <a:lumMod val="93000"/>
                          </a:schemeClr>
                        </a:gs>
                        <a:gs pos="0">
                          <a:schemeClr val="bg1">
                            <a:lumMod val="13000"/>
                            <a:lumOff val="87000"/>
                          </a:schemeClr>
                        </a:gs>
                        <a:gs pos="100000">
                          <a:schemeClr val="tx2">
                            <a:lumMod val="0"/>
                            <a:lumOff val="100000"/>
                          </a:schemeClr>
                        </a:gs>
                      </a:gsLst>
                      <a:lin ang="4800000" scaled="0"/>
                    </a:gra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gradFill>
                      <a:gsLst>
                        <a:gs pos="34000">
                          <a:schemeClr val="tx1">
                            <a:lumMod val="93000"/>
                          </a:schemeClr>
                        </a:gs>
                        <a:gs pos="0">
                          <a:schemeClr val="bg1">
                            <a:lumMod val="13000"/>
                            <a:lumOff val="87000"/>
                          </a:schemeClr>
                        </a:gs>
                        <a:gs pos="100000">
                          <a:schemeClr val="tx2">
                            <a:lumMod val="0"/>
                            <a:lumOff val="100000"/>
                          </a:schemeClr>
                        </a:gs>
                      </a:gsLst>
                      <a:lin ang="4800000" scaled="0"/>
                    </a:gra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gradFill>
                      <a:gsLst>
                        <a:gs pos="34000">
                          <a:schemeClr val="tx1">
                            <a:lumMod val="93000"/>
                          </a:schemeClr>
                        </a:gs>
                        <a:gs pos="0">
                          <a:schemeClr val="bg1">
                            <a:lumMod val="13000"/>
                            <a:lumOff val="87000"/>
                          </a:schemeClr>
                        </a:gs>
                        <a:gs pos="100000">
                          <a:schemeClr val="tx2">
                            <a:lumMod val="0"/>
                            <a:lumOff val="100000"/>
                          </a:schemeClr>
                        </a:gs>
                      </a:gsLst>
                      <a:lin ang="4800000" scaled="0"/>
                    </a:gra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gradFill>
                      <a:gsLst>
                        <a:gs pos="34000">
                          <a:schemeClr val="tx1">
                            <a:lumMod val="93000"/>
                          </a:schemeClr>
                        </a:gs>
                        <a:gs pos="0">
                          <a:schemeClr val="bg1">
                            <a:lumMod val="13000"/>
                            <a:lumOff val="87000"/>
                          </a:schemeClr>
                        </a:gs>
                        <a:gs pos="100000">
                          <a:schemeClr val="tx2">
                            <a:lumMod val="0"/>
                            <a:lumOff val="100000"/>
                          </a:schemeClr>
                        </a:gs>
                      </a:gsLst>
                      <a:lin ang="4800000" scaled="0"/>
                    </a:gra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6000" b="1" dirty="0" smtClean="0">
                    <a:effectLst>
                      <a:glow rad="101600">
                        <a:schemeClr val="bg1">
                          <a:alpha val="60000"/>
                        </a:schemeClr>
                      </a:glow>
                    </a:effectLst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000" b="1" i="1" smtClean="0">
                            <a:effectLst>
                              <a:glow rad="101600">
                                <a:schemeClr val="bg1">
                                  <a:alpha val="60000"/>
                                </a:schemeClr>
                              </a:glo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6000" b="1" i="1" smtClean="0">
                                <a:effectLst>
                                  <a:glow rad="101600">
                                    <a:schemeClr val="bg1">
                                      <a:alpha val="60000"/>
                                    </a:schemeClr>
                                  </a:glo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6000" b="1" i="1" smtClean="0">
                                <a:effectLst>
                                  <a:glow rad="101600">
                                    <a:schemeClr val="bg1">
                                      <a:alpha val="60000"/>
                                    </a:schemeClr>
                                  </a:glow>
                                </a:effectLst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  <m:sub>
                            <m:r>
                              <a:rPr lang="en-US" sz="6000" b="1" i="1" smtClean="0">
                                <a:effectLst>
                                  <a:glow rad="101600">
                                    <a:schemeClr val="bg1">
                                      <a:alpha val="60000"/>
                                    </a:schemeClr>
                                  </a:glow>
                                </a:effectLst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en-US" sz="6000" b="1" i="1" smtClean="0">
                            <a:effectLst>
                              <a:glow rad="101600">
                                <a:schemeClr val="bg1">
                                  <a:alpha val="60000"/>
                                </a:schemeClr>
                              </a:glow>
                            </a:effectLst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6000" b="1" i="1" smtClean="0">
                                <a:effectLst>
                                  <a:glow rad="101600">
                                    <a:schemeClr val="bg1">
                                      <a:alpha val="60000"/>
                                    </a:schemeClr>
                                  </a:glo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6000" b="1" i="1" smtClean="0">
                                <a:effectLst>
                                  <a:glow rad="101600">
                                    <a:schemeClr val="bg1">
                                      <a:alpha val="60000"/>
                                    </a:schemeClr>
                                  </a:glow>
                                </a:effectLst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  <m:sub>
                            <m:r>
                              <a:rPr lang="en-US" sz="6000" b="1" i="1" smtClean="0">
                                <a:effectLst>
                                  <a:glow rad="101600">
                                    <a:schemeClr val="bg1">
                                      <a:alpha val="60000"/>
                                    </a:schemeClr>
                                  </a:glow>
                                </a:effectLst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6000" b="1" i="1" smtClean="0">
                                <a:effectLst>
                                  <a:glow rad="101600">
                                    <a:schemeClr val="bg1">
                                      <a:alpha val="60000"/>
                                    </a:schemeClr>
                                  </a:glo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6000" b="1" i="1" smtClean="0">
                                <a:effectLst>
                                  <a:glow rad="101600">
                                    <a:schemeClr val="bg1">
                                      <a:alpha val="60000"/>
                                    </a:schemeClr>
                                  </a:glow>
                                </a:effectLst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6000" b="1" i="1" smtClean="0">
                                <a:effectLst>
                                  <a:glow rad="101600">
                                    <a:schemeClr val="bg1">
                                      <a:alpha val="60000"/>
                                    </a:schemeClr>
                                  </a:glow>
                                </a:effectLst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en-US" sz="6000" b="1" i="1" smtClean="0">
                            <a:effectLst>
                              <a:glow rad="101600">
                                <a:schemeClr val="bg1">
                                  <a:alpha val="60000"/>
                                </a:schemeClr>
                              </a:glow>
                            </a:effectLst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6000" b="1" i="1" smtClean="0">
                                <a:effectLst>
                                  <a:glow rad="101600">
                                    <a:schemeClr val="bg1">
                                      <a:alpha val="60000"/>
                                    </a:schemeClr>
                                  </a:glo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6000" b="1" i="1" smtClean="0">
                                <a:effectLst>
                                  <a:glow rad="101600">
                                    <a:schemeClr val="bg1">
                                      <a:alpha val="60000"/>
                                    </a:schemeClr>
                                  </a:glow>
                                </a:effectLst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6000" b="1" i="1" smtClean="0">
                                <a:effectLst>
                                  <a:glow rad="101600">
                                    <a:schemeClr val="bg1">
                                      <a:alpha val="60000"/>
                                    </a:schemeClr>
                                  </a:glow>
                                </a:effectLst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6000" b="1" dirty="0" smtClean="0">
                    <a:effectLst>
                      <a:glow rad="101600">
                        <a:schemeClr val="bg1">
                          <a:alpha val="60000"/>
                        </a:schemeClr>
                      </a:glow>
                    </a:effectLst>
                  </a:rPr>
                  <a:t> </a:t>
                </a:r>
                <a:endParaRPr lang="en-US" sz="6000" b="1" dirty="0">
                  <a:effectLst>
                    <a:glow rad="101600">
                      <a:schemeClr val="bg1">
                        <a:alpha val="60000"/>
                      </a:schemeClr>
                    </a:glow>
                  </a:effectLst>
                </a:endParaRPr>
              </a:p>
            </p:txBody>
          </p:sp>
        </mc:Choice>
        <mc:Fallback xmlns="">
          <p:sp>
            <p:nvSpPr>
              <p:cNvPr id="15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1117" y="2810344"/>
                <a:ext cx="3141686" cy="886279"/>
              </a:xfrm>
              <a:prstGeom prst="rect">
                <a:avLst/>
              </a:prstGeom>
              <a:blipFill rotWithShape="0">
                <a:blip r:embed="rId4"/>
                <a:stretch>
                  <a:fillRect t="-49655" r="-194" b="-103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Subtitle 2"/>
          <p:cNvSpPr txBox="1">
            <a:spLocks/>
          </p:cNvSpPr>
          <p:nvPr/>
        </p:nvSpPr>
        <p:spPr>
          <a:xfrm>
            <a:off x="268942" y="3979957"/>
            <a:ext cx="6465566" cy="8862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0" kern="120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13000"/>
                        <a:lumOff val="87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13000"/>
                        <a:lumOff val="87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13000"/>
                        <a:lumOff val="87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13000"/>
                        <a:lumOff val="87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Point Slope Form</a:t>
            </a:r>
            <a:endParaRPr lang="en-US" sz="5400" b="1" u="sng" dirty="0">
              <a:solidFill>
                <a:schemeClr val="accent2">
                  <a:lumMod val="60000"/>
                  <a:lumOff val="4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408569" y="5114034"/>
            <a:ext cx="6465566" cy="8862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0" kern="120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13000"/>
                        <a:lumOff val="87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13000"/>
                        <a:lumOff val="87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13000"/>
                        <a:lumOff val="87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13000"/>
                        <a:lumOff val="87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5400" b="1" u="sng" dirty="0">
              <a:solidFill>
                <a:schemeClr val="accent2">
                  <a:lumMod val="60000"/>
                  <a:lumOff val="4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Subtitle 2"/>
              <p:cNvSpPr txBox="1">
                <a:spLocks/>
              </p:cNvSpPr>
              <p:nvPr/>
            </p:nvSpPr>
            <p:spPr>
              <a:xfrm>
                <a:off x="2420471" y="5114034"/>
                <a:ext cx="6871446" cy="886279"/>
              </a:xfrm>
              <a:prstGeom prst="rect">
                <a:avLst/>
              </a:prstGeom>
            </p:spPr>
            <p:txBody>
              <a:bodyPr vert="horz" lIns="91440" tIns="45720" rIns="91440" bIns="45720" rtlCol="0" anchor="b">
                <a:normAutofit/>
              </a:bodyPr>
              <a:lstStyle>
                <a:lvl1pPr marL="0" indent="0" algn="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3200" b="0" kern="1200">
                    <a:gradFill flip="none" rotWithShape="1">
                      <a:gsLst>
                        <a:gs pos="15000">
                          <a:schemeClr val="tx2"/>
                        </a:gs>
                        <a:gs pos="73000">
                          <a:schemeClr val="tx2">
                            <a:lumMod val="60000"/>
                            <a:lumOff val="40000"/>
                          </a:schemeClr>
                        </a:gs>
                        <a:gs pos="0">
                          <a:schemeClr val="tx2">
                            <a:lumMod val="90000"/>
                            <a:lumOff val="10000"/>
                          </a:schemeClr>
                        </a:gs>
                        <a:gs pos="100000">
                          <a:schemeClr val="tx2">
                            <a:lumMod val="0"/>
                            <a:lumOff val="100000"/>
                          </a:schemeClr>
                        </a:gs>
                      </a:gsLst>
                      <a:lin ang="16200000" scaled="1"/>
                      <a:tileRect/>
                    </a:gradFill>
                    <a:latin typeface="+mj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gradFill>
                      <a:gsLst>
                        <a:gs pos="34000">
                          <a:schemeClr val="tx1">
                            <a:lumMod val="93000"/>
                          </a:schemeClr>
                        </a:gs>
                        <a:gs pos="0">
                          <a:schemeClr val="bg1">
                            <a:lumMod val="13000"/>
                            <a:lumOff val="87000"/>
                          </a:schemeClr>
                        </a:gs>
                        <a:gs pos="100000">
                          <a:schemeClr val="tx2">
                            <a:lumMod val="0"/>
                            <a:lumOff val="100000"/>
                          </a:schemeClr>
                        </a:gs>
                      </a:gsLst>
                      <a:lin ang="4800000" scaled="0"/>
                    </a:gra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gradFill>
                      <a:gsLst>
                        <a:gs pos="34000">
                          <a:schemeClr val="tx1">
                            <a:lumMod val="93000"/>
                          </a:schemeClr>
                        </a:gs>
                        <a:gs pos="0">
                          <a:schemeClr val="bg1">
                            <a:lumMod val="13000"/>
                            <a:lumOff val="87000"/>
                          </a:schemeClr>
                        </a:gs>
                        <a:gs pos="100000">
                          <a:schemeClr val="tx2">
                            <a:lumMod val="0"/>
                            <a:lumOff val="100000"/>
                          </a:schemeClr>
                        </a:gs>
                      </a:gsLst>
                      <a:lin ang="4800000" scaled="0"/>
                    </a:gra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gradFill>
                      <a:gsLst>
                        <a:gs pos="34000">
                          <a:schemeClr val="tx1">
                            <a:lumMod val="93000"/>
                          </a:schemeClr>
                        </a:gs>
                        <a:gs pos="0">
                          <a:schemeClr val="bg1">
                            <a:lumMod val="13000"/>
                            <a:lumOff val="87000"/>
                          </a:schemeClr>
                        </a:gs>
                        <a:gs pos="100000">
                          <a:schemeClr val="tx2">
                            <a:lumMod val="0"/>
                            <a:lumOff val="100000"/>
                          </a:schemeClr>
                        </a:gs>
                      </a:gsLst>
                      <a:lin ang="4800000" scaled="0"/>
                    </a:gra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gradFill>
                      <a:gsLst>
                        <a:gs pos="34000">
                          <a:schemeClr val="tx1">
                            <a:lumMod val="93000"/>
                          </a:schemeClr>
                        </a:gs>
                        <a:gs pos="0">
                          <a:schemeClr val="bg1">
                            <a:lumMod val="13000"/>
                            <a:lumOff val="87000"/>
                          </a:schemeClr>
                        </a:gs>
                        <a:gs pos="100000">
                          <a:schemeClr val="tx2">
                            <a:lumMod val="0"/>
                            <a:lumOff val="100000"/>
                          </a:schemeClr>
                        </a:gs>
                      </a:gsLst>
                      <a:lin ang="4800000" scaled="0"/>
                    </a:gra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r>
                      <a:rPr lang="en-US" sz="5400" b="1" i="1" smtClean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5400" b="1" i="1" smtClean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5400" b="1" i="1" smtClean="0">
                            <a:solidFill>
                              <a:schemeClr val="accent2">
                                <a:lumMod val="60000"/>
                                <a:lumOff val="40000"/>
                              </a:schemeClr>
                            </a:solidFill>
                            <a:effectLst>
                              <a:glow rad="101600">
                                <a:schemeClr val="bg1">
                                  <a:alpha val="60000"/>
                                </a:schemeClr>
                              </a:glo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5400" b="1" i="1" smtClean="0">
                            <a:solidFill>
                              <a:schemeClr val="accent2">
                                <a:lumMod val="60000"/>
                                <a:lumOff val="40000"/>
                              </a:schemeClr>
                            </a:solidFill>
                            <a:effectLst>
                              <a:glow rad="101600">
                                <a:schemeClr val="bg1">
                                  <a:alpha val="60000"/>
                                </a:schemeClr>
                              </a:glow>
                            </a:effectLst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b>
                        <m:r>
                          <a:rPr lang="en-US" sz="5400" b="1" i="1" smtClean="0">
                            <a:solidFill>
                              <a:schemeClr val="accent2">
                                <a:lumMod val="60000"/>
                                <a:lumOff val="40000"/>
                              </a:schemeClr>
                            </a:solidFill>
                            <a:effectLst>
                              <a:glow rad="101600">
                                <a:schemeClr val="bg1">
                                  <a:alpha val="60000"/>
                                </a:schemeClr>
                              </a:glow>
                            </a:effectLst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sz="5400" b="1" i="1" smtClean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5400" b="1" i="1" smtClean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Cambria Math" panose="02040503050406030204" pitchFamily="18" charset="0"/>
                      </a:rPr>
                      <m:t>𝒎</m:t>
                    </m:r>
                    <m:r>
                      <a:rPr lang="en-US" sz="5400" b="1" i="1" smtClean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5400" b="1" i="1" smtClean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5400" b="1" i="1" smtClean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5400" b="1" i="1" smtClean="0">
                            <a:solidFill>
                              <a:schemeClr val="accent2">
                                <a:lumMod val="60000"/>
                                <a:lumOff val="40000"/>
                              </a:schemeClr>
                            </a:solidFill>
                            <a:effectLst>
                              <a:glow rad="101600">
                                <a:schemeClr val="bg1">
                                  <a:alpha val="60000"/>
                                </a:schemeClr>
                              </a:glo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5400" b="1" i="1" smtClean="0">
                            <a:solidFill>
                              <a:schemeClr val="accent2">
                                <a:lumMod val="60000"/>
                                <a:lumOff val="40000"/>
                              </a:schemeClr>
                            </a:solidFill>
                            <a:effectLst>
                              <a:glow rad="101600">
                                <a:schemeClr val="bg1">
                                  <a:alpha val="60000"/>
                                </a:schemeClr>
                              </a:glo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5400" b="1" i="1" smtClean="0">
                            <a:solidFill>
                              <a:schemeClr val="accent2">
                                <a:lumMod val="60000"/>
                                <a:lumOff val="40000"/>
                              </a:schemeClr>
                            </a:solidFill>
                            <a:effectLst>
                              <a:glow rad="101600">
                                <a:schemeClr val="bg1">
                                  <a:alpha val="60000"/>
                                </a:schemeClr>
                              </a:glow>
                            </a:effectLst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sz="5400" b="1" i="1" smtClean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5400" b="1" dirty="0" smtClean="0">
                    <a:solidFill>
                      <a:schemeClr val="accent2">
                        <a:lumMod val="60000"/>
                        <a:lumOff val="40000"/>
                      </a:schemeClr>
                    </a:solidFill>
                    <a:effectLst>
                      <a:glow rad="101600">
                        <a:schemeClr val="bg1">
                          <a:alpha val="60000"/>
                        </a:schemeClr>
                      </a:glow>
                    </a:effectLst>
                  </a:rPr>
                  <a:t> </a:t>
                </a:r>
                <a:endParaRPr lang="en-US" sz="5400" b="1" dirty="0">
                  <a:solidFill>
                    <a:schemeClr val="accent2">
                      <a:lumMod val="60000"/>
                      <a:lumOff val="40000"/>
                    </a:schemeClr>
                  </a:solidFill>
                  <a:effectLst>
                    <a:glow rad="101600">
                      <a:schemeClr val="bg1">
                        <a:alpha val="60000"/>
                      </a:schemeClr>
                    </a:glow>
                  </a:effectLst>
                </a:endParaRPr>
              </a:p>
            </p:txBody>
          </p:sp>
        </mc:Choice>
        <mc:Fallback xmlns="">
          <p:sp>
            <p:nvSpPr>
              <p:cNvPr id="20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0471" y="5114034"/>
                <a:ext cx="6871446" cy="886279"/>
              </a:xfrm>
              <a:prstGeom prst="rect">
                <a:avLst/>
              </a:prstGeom>
              <a:blipFill rotWithShape="0">
                <a:blip r:embed="rId5"/>
                <a:stretch>
                  <a:fillRect b="-13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4808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8" grpId="0"/>
      <p:bldP spid="11" grpId="0"/>
      <p:bldP spid="13" grpId="0"/>
      <p:bldP spid="14" grpId="0"/>
      <p:bldP spid="15" grpId="0"/>
      <p:bldP spid="18" grpId="0"/>
      <p:bldP spid="19" grpId="0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942" y="142900"/>
            <a:ext cx="11747350" cy="1474194"/>
          </a:xfrm>
        </p:spPr>
        <p:txBody>
          <a:bodyPr>
            <a:normAutofit/>
          </a:bodyPr>
          <a:lstStyle/>
          <a:p>
            <a:r>
              <a:rPr lang="en-US" sz="8800" b="1" dirty="0" smtClean="0">
                <a:effectLst>
                  <a:glow rad="101600">
                    <a:schemeClr val="bg1">
                      <a:alpha val="60000"/>
                    </a:schemeClr>
                  </a:glow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</a:rPr>
              <a:t>Writing Equations of Lines</a:t>
            </a:r>
            <a:endParaRPr lang="en-US" sz="8800" b="1" dirty="0">
              <a:effectLst>
                <a:glow rad="101600">
                  <a:schemeClr val="bg1">
                    <a:alpha val="60000"/>
                  </a:schemeClr>
                </a:glow>
                <a:outerShdw blurRad="469900" dist="342900" dir="5400000" sy="-20000" rotWithShape="0">
                  <a:prstClr val="black">
                    <a:alpha val="66000"/>
                  </a:prstClr>
                </a:outerShdw>
              </a:effectLst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95835" y="1586213"/>
            <a:ext cx="2753957" cy="2667895"/>
          </a:xfrm>
          <a:prstGeom prst="straightConnector1">
            <a:avLst/>
          </a:prstGeom>
          <a:ln w="76200">
            <a:headEnd type="triangle"/>
            <a:tailEnd type="triangle"/>
          </a:ln>
          <a:effectLst>
            <a:glow rad="101600">
              <a:schemeClr val="bg1">
                <a:alpha val="6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ubtitle 2"/>
          <p:cNvSpPr txBox="1">
            <a:spLocks/>
          </p:cNvSpPr>
          <p:nvPr/>
        </p:nvSpPr>
        <p:spPr>
          <a:xfrm>
            <a:off x="3641352" y="1868769"/>
            <a:ext cx="6465566" cy="8862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0" kern="120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13000"/>
                        <a:lumOff val="87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13000"/>
                        <a:lumOff val="87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13000"/>
                        <a:lumOff val="87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13000"/>
                        <a:lumOff val="87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Slope Intercept Form</a:t>
            </a:r>
            <a:endParaRPr lang="en-US" sz="5400" b="1" u="sng" dirty="0">
              <a:solidFill>
                <a:schemeClr val="accent2">
                  <a:lumMod val="60000"/>
                  <a:lumOff val="4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408569" y="5114034"/>
            <a:ext cx="6465566" cy="8862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0" kern="120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13000"/>
                        <a:lumOff val="87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13000"/>
                        <a:lumOff val="87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13000"/>
                        <a:lumOff val="87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13000"/>
                        <a:lumOff val="87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5400" b="1" u="sng" dirty="0">
              <a:solidFill>
                <a:schemeClr val="accent2">
                  <a:lumMod val="60000"/>
                  <a:lumOff val="4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Subtitle 2"/>
              <p:cNvSpPr txBox="1">
                <a:spLocks/>
              </p:cNvSpPr>
              <p:nvPr/>
            </p:nvSpPr>
            <p:spPr>
              <a:xfrm>
                <a:off x="3841823" y="2908861"/>
                <a:ext cx="6871446" cy="886279"/>
              </a:xfrm>
              <a:prstGeom prst="rect">
                <a:avLst/>
              </a:prstGeom>
            </p:spPr>
            <p:txBody>
              <a:bodyPr vert="horz" lIns="91440" tIns="45720" rIns="91440" bIns="45720" rtlCol="0" anchor="b">
                <a:normAutofit/>
              </a:bodyPr>
              <a:lstStyle>
                <a:lvl1pPr marL="0" indent="0" algn="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3200" b="0" kern="1200">
                    <a:gradFill flip="none" rotWithShape="1">
                      <a:gsLst>
                        <a:gs pos="15000">
                          <a:schemeClr val="tx2"/>
                        </a:gs>
                        <a:gs pos="73000">
                          <a:schemeClr val="tx2">
                            <a:lumMod val="60000"/>
                            <a:lumOff val="40000"/>
                          </a:schemeClr>
                        </a:gs>
                        <a:gs pos="0">
                          <a:schemeClr val="tx2">
                            <a:lumMod val="90000"/>
                            <a:lumOff val="10000"/>
                          </a:schemeClr>
                        </a:gs>
                        <a:gs pos="100000">
                          <a:schemeClr val="tx2">
                            <a:lumMod val="0"/>
                            <a:lumOff val="100000"/>
                          </a:schemeClr>
                        </a:gs>
                      </a:gsLst>
                      <a:lin ang="16200000" scaled="1"/>
                      <a:tileRect/>
                    </a:gradFill>
                    <a:latin typeface="+mj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gradFill>
                      <a:gsLst>
                        <a:gs pos="34000">
                          <a:schemeClr val="tx1">
                            <a:lumMod val="93000"/>
                          </a:schemeClr>
                        </a:gs>
                        <a:gs pos="0">
                          <a:schemeClr val="bg1">
                            <a:lumMod val="13000"/>
                            <a:lumOff val="87000"/>
                          </a:schemeClr>
                        </a:gs>
                        <a:gs pos="100000">
                          <a:schemeClr val="tx2">
                            <a:lumMod val="0"/>
                            <a:lumOff val="100000"/>
                          </a:schemeClr>
                        </a:gs>
                      </a:gsLst>
                      <a:lin ang="4800000" scaled="0"/>
                    </a:gra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gradFill>
                      <a:gsLst>
                        <a:gs pos="34000">
                          <a:schemeClr val="tx1">
                            <a:lumMod val="93000"/>
                          </a:schemeClr>
                        </a:gs>
                        <a:gs pos="0">
                          <a:schemeClr val="bg1">
                            <a:lumMod val="13000"/>
                            <a:lumOff val="87000"/>
                          </a:schemeClr>
                        </a:gs>
                        <a:gs pos="100000">
                          <a:schemeClr val="tx2">
                            <a:lumMod val="0"/>
                            <a:lumOff val="100000"/>
                          </a:schemeClr>
                        </a:gs>
                      </a:gsLst>
                      <a:lin ang="4800000" scaled="0"/>
                    </a:gra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gradFill>
                      <a:gsLst>
                        <a:gs pos="34000">
                          <a:schemeClr val="tx1">
                            <a:lumMod val="93000"/>
                          </a:schemeClr>
                        </a:gs>
                        <a:gs pos="0">
                          <a:schemeClr val="bg1">
                            <a:lumMod val="13000"/>
                            <a:lumOff val="87000"/>
                          </a:schemeClr>
                        </a:gs>
                        <a:gs pos="100000">
                          <a:schemeClr val="tx2">
                            <a:lumMod val="0"/>
                            <a:lumOff val="100000"/>
                          </a:schemeClr>
                        </a:gs>
                      </a:gsLst>
                      <a:lin ang="4800000" scaled="0"/>
                    </a:gra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gradFill>
                      <a:gsLst>
                        <a:gs pos="34000">
                          <a:schemeClr val="tx1">
                            <a:lumMod val="93000"/>
                          </a:schemeClr>
                        </a:gs>
                        <a:gs pos="0">
                          <a:schemeClr val="bg1">
                            <a:lumMod val="13000"/>
                            <a:lumOff val="87000"/>
                          </a:schemeClr>
                        </a:gs>
                        <a:gs pos="100000">
                          <a:schemeClr val="tx2">
                            <a:lumMod val="0"/>
                            <a:lumOff val="100000"/>
                          </a:schemeClr>
                        </a:gs>
                      </a:gsLst>
                      <a:lin ang="4800000" scaled="0"/>
                    </a:gra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5400" b="1" i="1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5400" b="1" i="1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Cambria Math" panose="02040503050406030204" pitchFamily="18" charset="0"/>
                        </a:rPr>
                        <m:t>𝒎𝒙</m:t>
                      </m:r>
                      <m:r>
                        <a:rPr lang="en-US" sz="5400" b="1" i="1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5400" b="1" i="1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en-US" sz="5400" b="1" dirty="0">
                  <a:solidFill>
                    <a:schemeClr val="accent2">
                      <a:lumMod val="60000"/>
                      <a:lumOff val="40000"/>
                    </a:schemeClr>
                  </a:solidFill>
                  <a:effectLst>
                    <a:glow rad="101600">
                      <a:schemeClr val="bg1">
                        <a:alpha val="60000"/>
                      </a:schemeClr>
                    </a:glow>
                  </a:effectLst>
                </a:endParaRPr>
              </a:p>
            </p:txBody>
          </p:sp>
        </mc:Choice>
        <mc:Fallback xmlns="">
          <p:sp>
            <p:nvSpPr>
              <p:cNvPr id="20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1823" y="2908861"/>
                <a:ext cx="6871446" cy="88627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Subtitle 2"/>
          <p:cNvSpPr txBox="1">
            <a:spLocks/>
          </p:cNvSpPr>
          <p:nvPr/>
        </p:nvSpPr>
        <p:spPr>
          <a:xfrm>
            <a:off x="2341470" y="4078238"/>
            <a:ext cx="6465566" cy="8862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0" kern="120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13000"/>
                        <a:lumOff val="87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13000"/>
                        <a:lumOff val="87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13000"/>
                        <a:lumOff val="87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13000"/>
                        <a:lumOff val="87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Standard Form</a:t>
            </a:r>
            <a:endParaRPr lang="en-US" sz="5400" b="1" u="sng" dirty="0">
              <a:solidFill>
                <a:schemeClr val="accent2">
                  <a:lumMod val="60000"/>
                  <a:lumOff val="4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Subtitle 2"/>
              <p:cNvSpPr txBox="1">
                <a:spLocks/>
              </p:cNvSpPr>
              <p:nvPr/>
            </p:nvSpPr>
            <p:spPr>
              <a:xfrm>
                <a:off x="3841823" y="5227879"/>
                <a:ext cx="6871446" cy="886279"/>
              </a:xfrm>
              <a:prstGeom prst="rect">
                <a:avLst/>
              </a:prstGeom>
            </p:spPr>
            <p:txBody>
              <a:bodyPr vert="horz" lIns="91440" tIns="45720" rIns="91440" bIns="45720" rtlCol="0" anchor="b">
                <a:normAutofit/>
              </a:bodyPr>
              <a:lstStyle>
                <a:lvl1pPr marL="0" indent="0" algn="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3200" b="0" kern="1200">
                    <a:gradFill flip="none" rotWithShape="1">
                      <a:gsLst>
                        <a:gs pos="15000">
                          <a:schemeClr val="tx2"/>
                        </a:gs>
                        <a:gs pos="73000">
                          <a:schemeClr val="tx2">
                            <a:lumMod val="60000"/>
                            <a:lumOff val="40000"/>
                          </a:schemeClr>
                        </a:gs>
                        <a:gs pos="0">
                          <a:schemeClr val="tx2">
                            <a:lumMod val="90000"/>
                            <a:lumOff val="10000"/>
                          </a:schemeClr>
                        </a:gs>
                        <a:gs pos="100000">
                          <a:schemeClr val="tx2">
                            <a:lumMod val="0"/>
                            <a:lumOff val="100000"/>
                          </a:schemeClr>
                        </a:gs>
                      </a:gsLst>
                      <a:lin ang="16200000" scaled="1"/>
                      <a:tileRect/>
                    </a:gradFill>
                    <a:latin typeface="+mj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gradFill>
                      <a:gsLst>
                        <a:gs pos="34000">
                          <a:schemeClr val="tx1">
                            <a:lumMod val="93000"/>
                          </a:schemeClr>
                        </a:gs>
                        <a:gs pos="0">
                          <a:schemeClr val="bg1">
                            <a:lumMod val="13000"/>
                            <a:lumOff val="87000"/>
                          </a:schemeClr>
                        </a:gs>
                        <a:gs pos="100000">
                          <a:schemeClr val="tx2">
                            <a:lumMod val="0"/>
                            <a:lumOff val="100000"/>
                          </a:schemeClr>
                        </a:gs>
                      </a:gsLst>
                      <a:lin ang="4800000" scaled="0"/>
                    </a:gra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gradFill>
                      <a:gsLst>
                        <a:gs pos="34000">
                          <a:schemeClr val="tx1">
                            <a:lumMod val="93000"/>
                          </a:schemeClr>
                        </a:gs>
                        <a:gs pos="0">
                          <a:schemeClr val="bg1">
                            <a:lumMod val="13000"/>
                            <a:lumOff val="87000"/>
                          </a:schemeClr>
                        </a:gs>
                        <a:gs pos="100000">
                          <a:schemeClr val="tx2">
                            <a:lumMod val="0"/>
                            <a:lumOff val="100000"/>
                          </a:schemeClr>
                        </a:gs>
                      </a:gsLst>
                      <a:lin ang="4800000" scaled="0"/>
                    </a:gra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gradFill>
                      <a:gsLst>
                        <a:gs pos="34000">
                          <a:schemeClr val="tx1">
                            <a:lumMod val="93000"/>
                          </a:schemeClr>
                        </a:gs>
                        <a:gs pos="0">
                          <a:schemeClr val="bg1">
                            <a:lumMod val="13000"/>
                            <a:lumOff val="87000"/>
                          </a:schemeClr>
                        </a:gs>
                        <a:gs pos="100000">
                          <a:schemeClr val="tx2">
                            <a:lumMod val="0"/>
                            <a:lumOff val="100000"/>
                          </a:schemeClr>
                        </a:gs>
                      </a:gsLst>
                      <a:lin ang="4800000" scaled="0"/>
                    </a:gra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gradFill>
                      <a:gsLst>
                        <a:gs pos="34000">
                          <a:schemeClr val="tx1">
                            <a:lumMod val="93000"/>
                          </a:schemeClr>
                        </a:gs>
                        <a:gs pos="0">
                          <a:schemeClr val="bg1">
                            <a:lumMod val="13000"/>
                            <a:lumOff val="87000"/>
                          </a:schemeClr>
                        </a:gs>
                        <a:gs pos="100000">
                          <a:schemeClr val="tx2">
                            <a:lumMod val="0"/>
                            <a:lumOff val="100000"/>
                          </a:schemeClr>
                        </a:gs>
                      </a:gsLst>
                      <a:lin ang="4800000" scaled="0"/>
                    </a:gra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Cambria Math" panose="02040503050406030204" pitchFamily="18" charset="0"/>
                        </a:rPr>
                        <m:t>𝑨𝒙</m:t>
                      </m:r>
                      <m:r>
                        <a:rPr lang="en-US" sz="5400" b="1" i="1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5400" b="1" i="1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Cambria Math" panose="02040503050406030204" pitchFamily="18" charset="0"/>
                        </a:rPr>
                        <m:t>𝑩𝒚</m:t>
                      </m:r>
                      <m:r>
                        <a:rPr lang="en-US" sz="5400" b="1" i="1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5400" b="1" i="1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Cambria Math" panose="02040503050406030204" pitchFamily="18" charset="0"/>
                        </a:rPr>
                        <m:t>𝑪</m:t>
                      </m:r>
                      <m:r>
                        <a:rPr lang="en-US" sz="5400" b="1" i="1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5400" b="1" i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US" sz="5400" b="1" dirty="0">
                  <a:solidFill>
                    <a:schemeClr val="accent2">
                      <a:lumMod val="60000"/>
                      <a:lumOff val="40000"/>
                    </a:schemeClr>
                  </a:solidFill>
                  <a:effectLst>
                    <a:glow rad="101600">
                      <a:schemeClr val="bg1">
                        <a:alpha val="60000"/>
                      </a:schemeClr>
                    </a:glow>
                  </a:effectLst>
                </a:endParaRPr>
              </a:p>
            </p:txBody>
          </p:sp>
        </mc:Choice>
        <mc:Fallback xmlns="">
          <p:sp>
            <p:nvSpPr>
              <p:cNvPr id="17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1823" y="5227879"/>
                <a:ext cx="6871446" cy="88627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0192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94729" y="440019"/>
            <a:ext cx="6803314" cy="1474194"/>
          </a:xfrm>
        </p:spPr>
        <p:txBody>
          <a:bodyPr>
            <a:normAutofit/>
          </a:bodyPr>
          <a:lstStyle/>
          <a:p>
            <a:r>
              <a:rPr lang="en-US" b="1" dirty="0" smtClean="0">
                <a:effectLst>
                  <a:glow rad="101600">
                    <a:schemeClr val="bg1">
                      <a:alpha val="60000"/>
                    </a:schemeClr>
                  </a:glow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</a:rPr>
              <a:t>Parallel Lines</a:t>
            </a:r>
            <a:endParaRPr lang="en-US" b="1" dirty="0">
              <a:effectLst>
                <a:glow rad="101600">
                  <a:schemeClr val="bg1">
                    <a:alpha val="60000"/>
                  </a:schemeClr>
                </a:glow>
                <a:outerShdw blurRad="469900" dist="342900" dir="5400000" sy="-20000" rotWithShape="0">
                  <a:prstClr val="black">
                    <a:alpha val="66000"/>
                  </a:prst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81712" y="1828629"/>
            <a:ext cx="4372087" cy="754025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“never touch”</a:t>
            </a:r>
            <a:endParaRPr lang="en-US" sz="4800" b="1" dirty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462580" y="194629"/>
            <a:ext cx="2753957" cy="2667895"/>
          </a:xfrm>
          <a:prstGeom prst="straightConnector1">
            <a:avLst/>
          </a:prstGeom>
          <a:ln w="76200">
            <a:headEnd type="triangle"/>
            <a:tailEnd type="triangle"/>
          </a:ln>
          <a:effectLst>
            <a:glow rad="101600">
              <a:schemeClr val="bg1">
                <a:alpha val="6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623944" y="960215"/>
            <a:ext cx="2753957" cy="2667895"/>
          </a:xfrm>
          <a:prstGeom prst="straightConnector1">
            <a:avLst/>
          </a:prstGeom>
          <a:ln w="76200">
            <a:headEnd type="triangle"/>
            <a:tailEnd type="triangle"/>
          </a:ln>
          <a:effectLst>
            <a:glow rad="101600">
              <a:schemeClr val="bg1">
                <a:alpha val="6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ubtitle 2"/>
          <p:cNvSpPr txBox="1">
            <a:spLocks/>
          </p:cNvSpPr>
          <p:nvPr/>
        </p:nvSpPr>
        <p:spPr>
          <a:xfrm>
            <a:off x="3946263" y="2294162"/>
            <a:ext cx="7751780" cy="176562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0" kern="120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13000"/>
                        <a:lumOff val="87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13000"/>
                        <a:lumOff val="87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13000"/>
                        <a:lumOff val="87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13000"/>
                        <a:lumOff val="87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b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Two lines in the same plane that have the </a:t>
            </a:r>
            <a:r>
              <a:rPr lang="en-US" sz="4800" b="1" u="sng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SAME SLOPE</a:t>
            </a:r>
            <a:r>
              <a:rPr lang="en-US" sz="4800" b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.</a:t>
            </a:r>
            <a:endParaRPr lang="en-US" sz="4800" b="1" dirty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 flipV="1">
            <a:off x="946673" y="960215"/>
            <a:ext cx="10758" cy="1417225"/>
          </a:xfrm>
          <a:prstGeom prst="line">
            <a:avLst/>
          </a:prstGeom>
          <a:ln w="76200">
            <a:solidFill>
              <a:schemeClr val="accent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946673" y="975092"/>
            <a:ext cx="1452283" cy="15336"/>
          </a:xfrm>
          <a:prstGeom prst="line">
            <a:avLst/>
          </a:prstGeom>
          <a:ln w="76200">
            <a:solidFill>
              <a:schemeClr val="accent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1323191" y="1497028"/>
            <a:ext cx="10758" cy="1417225"/>
          </a:xfrm>
          <a:prstGeom prst="line">
            <a:avLst/>
          </a:prstGeom>
          <a:ln w="76200">
            <a:solidFill>
              <a:schemeClr val="accent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1307054" y="1511592"/>
            <a:ext cx="1452283" cy="15336"/>
          </a:xfrm>
          <a:prstGeom prst="line">
            <a:avLst/>
          </a:prstGeom>
          <a:ln w="76200">
            <a:solidFill>
              <a:schemeClr val="accent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1075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94729" y="440019"/>
            <a:ext cx="6803314" cy="1474194"/>
          </a:xfrm>
        </p:spPr>
        <p:txBody>
          <a:bodyPr>
            <a:normAutofit/>
          </a:bodyPr>
          <a:lstStyle/>
          <a:p>
            <a:r>
              <a:rPr lang="en-US" b="1" dirty="0" smtClean="0">
                <a:effectLst>
                  <a:glow rad="101600">
                    <a:schemeClr val="bg1">
                      <a:alpha val="60000"/>
                    </a:schemeClr>
                  </a:glow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</a:rPr>
              <a:t>Perpendicular Lines</a:t>
            </a:r>
            <a:endParaRPr lang="en-US" b="1" dirty="0">
              <a:effectLst>
                <a:glow rad="101600">
                  <a:schemeClr val="bg1">
                    <a:alpha val="60000"/>
                  </a:schemeClr>
                </a:glow>
                <a:outerShdw blurRad="469900" dist="342900" dir="5400000" sy="-20000" rotWithShape="0">
                  <a:prstClr val="black">
                    <a:alpha val="66000"/>
                  </a:prst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81712" y="1828629"/>
            <a:ext cx="4372087" cy="754025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“90 degrees”</a:t>
            </a:r>
            <a:endParaRPr lang="en-US" sz="4800" b="1" dirty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908125" y="2987669"/>
            <a:ext cx="2753957" cy="2667895"/>
          </a:xfrm>
          <a:prstGeom prst="straightConnector1">
            <a:avLst/>
          </a:prstGeom>
          <a:ln w="76200">
            <a:headEnd type="triangle"/>
            <a:tailEnd type="triangle"/>
          </a:ln>
          <a:effectLst>
            <a:glow rad="101600">
              <a:schemeClr val="bg1">
                <a:alpha val="6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1065009" y="3088838"/>
            <a:ext cx="3420930" cy="3365750"/>
          </a:xfrm>
          <a:prstGeom prst="straightConnector1">
            <a:avLst/>
          </a:prstGeom>
          <a:ln w="76200">
            <a:headEnd type="triangle"/>
            <a:tailEnd type="triangle"/>
          </a:ln>
          <a:effectLst>
            <a:glow rad="101600">
              <a:schemeClr val="bg1">
                <a:alpha val="6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ubtitle 2"/>
          <p:cNvSpPr txBox="1">
            <a:spLocks/>
          </p:cNvSpPr>
          <p:nvPr/>
        </p:nvSpPr>
        <p:spPr>
          <a:xfrm>
            <a:off x="3946263" y="2294162"/>
            <a:ext cx="7751780" cy="229935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0" kern="120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13000"/>
                        <a:lumOff val="87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13000"/>
                        <a:lumOff val="87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13000"/>
                        <a:lumOff val="87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13000"/>
                        <a:lumOff val="87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b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Two lines in the same plane that have </a:t>
            </a:r>
            <a:r>
              <a:rPr lang="en-US" sz="4800" b="1" u="sng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OPPOSITE RECIPROCAL SLOPES</a:t>
            </a:r>
            <a:r>
              <a:rPr lang="en-US" sz="4800" b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.</a:t>
            </a:r>
            <a:endParaRPr lang="en-US" sz="4800" b="1" dirty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 flipV="1">
            <a:off x="1925619" y="3176290"/>
            <a:ext cx="10758" cy="1417225"/>
          </a:xfrm>
          <a:prstGeom prst="line">
            <a:avLst/>
          </a:prstGeom>
          <a:ln w="76200">
            <a:solidFill>
              <a:schemeClr val="accent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1913965" y="3190862"/>
            <a:ext cx="1452283" cy="15336"/>
          </a:xfrm>
          <a:prstGeom prst="line">
            <a:avLst/>
          </a:prstGeom>
          <a:ln w="76200">
            <a:solidFill>
              <a:schemeClr val="accent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2474259" y="4444623"/>
            <a:ext cx="10758" cy="1417225"/>
          </a:xfrm>
          <a:prstGeom prst="line">
            <a:avLst/>
          </a:prstGeom>
          <a:ln w="76200"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2486482" y="5813581"/>
            <a:ext cx="1320257" cy="15336"/>
          </a:xfrm>
          <a:prstGeom prst="line">
            <a:avLst/>
          </a:prstGeom>
          <a:ln w="76200"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7774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400" y="1752599"/>
            <a:ext cx="3352800" cy="76517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#2 </a:t>
            </a:r>
            <a:r>
              <a:rPr lang="en-US" dirty="0" smtClean="0">
                <a:solidFill>
                  <a:schemeClr val="bg1"/>
                </a:solidFill>
              </a:rPr>
              <a:t>Factoring </a:t>
            </a:r>
            <a:endParaRPr lang="en-US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04800" y="2517774"/>
                <a:ext cx="11430000" cy="1676401"/>
              </a:xfrm>
            </p:spPr>
            <p:txBody>
              <a:bodyPr>
                <a:normAutofit/>
              </a:bodyPr>
              <a:lstStyle/>
              <a:p>
                <a:pPr algn="l"/>
                <a:r>
                  <a:rPr lang="en-US" dirty="0" smtClean="0">
                    <a:solidFill>
                      <a:srgbClr val="FFFF00"/>
                    </a:solidFill>
                  </a:rPr>
                  <a:t>- Standard </a:t>
                </a:r>
                <a:r>
                  <a:rPr lang="en-US" dirty="0" err="1" smtClean="0">
                    <a:solidFill>
                      <a:srgbClr val="FFFF00"/>
                    </a:solidFill>
                  </a:rPr>
                  <a:t>Form→</a:t>
                </a:r>
                <a:r>
                  <a:rPr lang="en-US" dirty="0" err="1">
                    <a:solidFill>
                      <a:srgbClr val="FFFF00"/>
                    </a:solidFill>
                  </a:rPr>
                  <a:t>Factoring</a:t>
                </a:r>
                <a:r>
                  <a:rPr lang="en-US" dirty="0">
                    <a:solidFill>
                      <a:srgbClr val="FFFF00"/>
                    </a:solidFill>
                  </a:rPr>
                  <a:t> </a:t>
                </a:r>
                <a:r>
                  <a:rPr lang="en-US" dirty="0" smtClean="0">
                    <a:solidFill>
                      <a:srgbClr val="FFFF00"/>
                    </a:solidFill>
                  </a:rPr>
                  <a:t>→Factored Form</a:t>
                </a:r>
              </a:p>
              <a:p>
                <a:pPr algn="l"/>
                <a:r>
                  <a:rPr lang="en-US" dirty="0" smtClean="0">
                    <a:solidFill>
                      <a:srgbClr val="FFFF00"/>
                    </a:solidFill>
                  </a:rPr>
                  <a:t>- Zero Product Property: If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FF00"/>
                        </a:solidFill>
                        <a:latin typeface="Cambria Math"/>
                      </a:rPr>
                      <m:t>𝑎𝑏</m:t>
                    </m:r>
                    <m:r>
                      <a:rPr lang="en-US" b="0" i="1" smtClean="0">
                        <a:solidFill>
                          <a:srgbClr val="FFFF00"/>
                        </a:solidFill>
                        <a:latin typeface="Cambria Math"/>
                      </a:rPr>
                      <m:t>=0, </m:t>
                    </m:r>
                    <m:r>
                      <a:rPr lang="en-US" b="0" i="1" smtClean="0">
                        <a:solidFill>
                          <a:srgbClr val="FFFF00"/>
                        </a:solidFill>
                        <a:latin typeface="Cambria Math"/>
                      </a:rPr>
                      <m:t>𝑡h𝑒𝑛</m:t>
                    </m:r>
                    <m:r>
                      <a:rPr lang="en-US" b="0" i="1" smtClean="0">
                        <a:solidFill>
                          <a:srgbClr val="FFFF00"/>
                        </a:solidFill>
                        <a:latin typeface="Cambria Math"/>
                      </a:rPr>
                      <m:t> </m:t>
                    </m:r>
                    <m:r>
                      <a:rPr lang="en-US" b="0" i="1" smtClean="0">
                        <a:solidFill>
                          <a:srgbClr val="FFFF00"/>
                        </a:solidFill>
                        <a:latin typeface="Cambria Math"/>
                      </a:rPr>
                      <m:t>𝑎</m:t>
                    </m:r>
                    <m:r>
                      <a:rPr lang="en-US" b="0" i="1" smtClean="0">
                        <a:solidFill>
                          <a:srgbClr val="FFFF00"/>
                        </a:solidFill>
                        <a:latin typeface="Cambria Math"/>
                      </a:rPr>
                      <m:t>=0</m:t>
                    </m:r>
                  </m:oMath>
                </a14:m>
                <a:r>
                  <a:rPr lang="en-US" dirty="0" smtClean="0">
                    <a:solidFill>
                      <a:srgbClr val="FFFF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FFFF00"/>
                        </a:solidFill>
                        <a:latin typeface="Cambria Math"/>
                      </a:rPr>
                      <m:t>𝑜𝑟</m:t>
                    </m:r>
                    <m:r>
                      <a:rPr lang="en-US" b="0" i="1" dirty="0" smtClean="0">
                        <a:solidFill>
                          <a:srgbClr val="FFFF00"/>
                        </a:solidFill>
                        <a:latin typeface="Cambria Math"/>
                      </a:rPr>
                      <m:t> </m:t>
                    </m:r>
                    <m:r>
                      <a:rPr lang="en-US" b="0" i="1" dirty="0" smtClean="0">
                        <a:solidFill>
                          <a:srgbClr val="FFFF00"/>
                        </a:solidFill>
                        <a:latin typeface="Cambria Math"/>
                      </a:rPr>
                      <m:t>𝑏</m:t>
                    </m:r>
                    <m:r>
                      <a:rPr lang="en-US" b="0" i="1" dirty="0" smtClean="0">
                        <a:solidFill>
                          <a:srgbClr val="FFFF00"/>
                        </a:solidFill>
                        <a:latin typeface="Cambria Math"/>
                      </a:rPr>
                      <m:t>=0</m:t>
                    </m:r>
                  </m:oMath>
                </a14:m>
                <a:endParaRPr lang="en-US" dirty="0">
                  <a:solidFill>
                    <a:srgbClr val="FFFF00"/>
                  </a:solidFill>
                </a:endParaRPr>
              </a:p>
            </p:txBody>
          </p:sp>
        </mc:Choice>
        <mc:Fallback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04800" y="2517774"/>
                <a:ext cx="11430000" cy="1676401"/>
              </a:xfrm>
              <a:blipFill>
                <a:blip r:embed="rId2"/>
                <a:stretch>
                  <a:fillRect l="-1333" t="-47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 txBox="1">
            <a:spLocks/>
          </p:cNvSpPr>
          <p:nvPr/>
        </p:nvSpPr>
        <p:spPr>
          <a:xfrm>
            <a:off x="2948354" y="-35739"/>
            <a:ext cx="5943600" cy="765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#1 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Square Root Method 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04800" y="648474"/>
            <a:ext cx="11430000" cy="137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 When it works, it’s fast (Either no linear term or quantity squared)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 Part of completing the square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48354" y="3733800"/>
            <a:ext cx="6295292" cy="765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#3 The Quadratic Formula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Subtitle 2"/>
              <p:cNvSpPr txBox="1">
                <a:spLocks/>
              </p:cNvSpPr>
              <p:nvPr/>
            </p:nvSpPr>
            <p:spPr>
              <a:xfrm>
                <a:off x="304800" y="4495800"/>
                <a:ext cx="12039600" cy="23622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- Works every time! And it skips right to </a:t>
                </a:r>
                <a:r>
                  <a:rPr kumimoji="0" lang="en-US" sz="3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FFF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x-intercepts (zeroes/solutions)</a:t>
                </a: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- If </a:t>
                </a:r>
                <a14:m>
                  <m:oMath xmlns:m="http://schemas.openxmlformats.org/officeDocument/2006/math"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𝑎</m:t>
                    </m:r>
                    <m:sSup>
                      <m:sSupPr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FF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FF00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FF00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+</m:t>
                    </m:r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𝑏𝑥</m:t>
                    </m:r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+</m:t>
                    </m:r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𝑐</m:t>
                    </m:r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=0, </m:t>
                    </m:r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𝑡h𝑒𝑛</m:t>
                    </m:r>
                  </m:oMath>
                </a14:m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US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en-US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FF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FF00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US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FF00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𝑏</m:t>
                          </m:r>
                          <m:r>
                            <a:rPr kumimoji="0" lang="en-US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FF00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/>
                              <a:cs typeface="+mn-cs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kumimoji="0" lang="en-US" sz="32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FFFF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/>
                                  <a:cs typeface="+mn-cs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kumimoji="0" lang="en-US" sz="32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US" sz="32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Cambria Math"/>
                                      <a:cs typeface="+mn-cs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kumimoji="0" lang="en-US" sz="32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Cambria Math"/>
                                      <a:cs typeface="+mn-cs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kumimoji="0" lang="en-US" sz="32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FFFF00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Cambria Math"/>
                                  <a:cs typeface="+mn-cs"/>
                                </a:rPr>
                                <m:t>−4</m:t>
                              </m:r>
                              <m:r>
                                <a:rPr kumimoji="0" lang="en-US" sz="32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FFFF00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Cambria Math"/>
                                  <a:cs typeface="+mn-cs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kumimoji="0" lang="en-US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FF00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2</m:t>
                          </m:r>
                          <m:r>
                            <a:rPr kumimoji="0" lang="en-US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FF00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457200" marR="0" lvl="0" indent="-4572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Tx/>
                  <a:buChar char="-"/>
                  <a:tabLst/>
                  <a:defRPr/>
                </a:pP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4495800"/>
                <a:ext cx="12039600" cy="2362200"/>
              </a:xfrm>
              <a:prstGeom prst="rect">
                <a:avLst/>
              </a:prstGeom>
              <a:blipFill rotWithShape="0">
                <a:blip r:embed="rId3"/>
                <a:stretch>
                  <a:fillRect l="-1266" t="-33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2589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77143" y="152401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Standard Form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09800" y="2438401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Factored Form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09800" y="3118531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Factors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09800" y="5083176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Zeroes</a:t>
            </a:r>
          </a:p>
        </p:txBody>
      </p:sp>
      <p:sp>
        <p:nvSpPr>
          <p:cNvPr id="7" name="Down Arrow 6"/>
          <p:cNvSpPr/>
          <p:nvPr/>
        </p:nvSpPr>
        <p:spPr>
          <a:xfrm>
            <a:off x="1676400" y="1066799"/>
            <a:ext cx="1752600" cy="4751386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Down Arrow 7"/>
          <p:cNvSpPr/>
          <p:nvPr/>
        </p:nvSpPr>
        <p:spPr>
          <a:xfrm rot="10800000">
            <a:off x="8763000" y="1066800"/>
            <a:ext cx="1752600" cy="4751387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009900" y="1295401"/>
            <a:ext cx="6172201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Rational Zero Theorem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/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Long Division, Synthetic Division, Factoring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009900" y="4038601"/>
            <a:ext cx="6172201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Zero Product Property</a:t>
            </a:r>
          </a:p>
        </p:txBody>
      </p:sp>
      <p:sp>
        <p:nvSpPr>
          <p:cNvPr id="3" name="TextBox 2"/>
          <p:cNvSpPr txBox="1"/>
          <p:nvPr/>
        </p:nvSpPr>
        <p:spPr>
          <a:xfrm rot="16200000">
            <a:off x="457200" y="2685247"/>
            <a:ext cx="41910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01600">
                    <a:prstClr val="black">
                      <a:alpha val="60000"/>
                    </a:prstClr>
                  </a:glow>
                </a:effectLst>
                <a:uLnTx/>
                <a:uFillTx/>
                <a:latin typeface="Calibri"/>
                <a:ea typeface="+mn-ea"/>
                <a:cs typeface="+mn-cs"/>
              </a:rPr>
              <a:t>Quadratic Formula, Square Root Method, Calculator</a:t>
            </a:r>
          </a:p>
        </p:txBody>
      </p:sp>
    </p:spTree>
    <p:extLst>
      <p:ext uri="{BB962C8B-B14F-4D97-AF65-F5344CB8AC3E}">
        <p14:creationId xmlns:p14="http://schemas.microsoft.com/office/powerpoint/2010/main" val="2121692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8" grpId="0" animBg="1"/>
      <p:bldP spid="9" grpId="0"/>
      <p:bldP spid="10" grpId="0"/>
      <p:bldP spid="3" grpId="0"/>
    </p:bld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B4B4B"/>
      </a:dk2>
      <a:lt2>
        <a:srgbClr val="8ED5C1"/>
      </a:lt2>
      <a:accent1>
        <a:srgbClr val="73CBB2"/>
      </a:accent1>
      <a:accent2>
        <a:srgbClr val="AACD5B"/>
      </a:accent2>
      <a:accent3>
        <a:srgbClr val="65A9E1"/>
      </a:accent3>
      <a:accent4>
        <a:srgbClr val="6274D8"/>
      </a:accent4>
      <a:accent5>
        <a:srgbClr val="AB54D7"/>
      </a:accent5>
      <a:accent6>
        <a:srgbClr val="D15B37"/>
      </a:accent6>
      <a:hlink>
        <a:srgbClr val="BFE962"/>
      </a:hlink>
      <a:folHlink>
        <a:srgbClr val="C0D591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47428100-C732-4B2E-A30A-5273F581A0F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414</TotalTime>
  <Words>179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Cambria Math</vt:lpstr>
      <vt:lpstr>Corbel</vt:lpstr>
      <vt:lpstr>Depth</vt:lpstr>
      <vt:lpstr>Office Theme</vt:lpstr>
      <vt:lpstr>Writing Equations of Lines</vt:lpstr>
      <vt:lpstr>Writing Equations of Lines</vt:lpstr>
      <vt:lpstr>Parallel Lines</vt:lpstr>
      <vt:lpstr>Perpendicular Lines</vt:lpstr>
      <vt:lpstr>#2 Factoring </vt:lpstr>
      <vt:lpstr>Standard Form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Parallel Lines</dc:title>
  <dc:creator>Cooper, David J</dc:creator>
  <cp:lastModifiedBy>Cooper, David J</cp:lastModifiedBy>
  <cp:revision>6</cp:revision>
  <dcterms:created xsi:type="dcterms:W3CDTF">2016-08-18T12:46:51Z</dcterms:created>
  <dcterms:modified xsi:type="dcterms:W3CDTF">2017-08-10T17:07:33Z</dcterms:modified>
</cp:coreProperties>
</file>