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4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7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3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2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E85295-FAC5-49AC-8F05-3D242380A43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D719-F2C2-4ED7-9519-8408BF6B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0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010400" cy="7651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12115800" cy="54102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- No relationship, No equality or inequality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Simplify and evaluate</a:t>
            </a:r>
          </a:p>
          <a:p>
            <a:pPr lvl="1" algn="l"/>
            <a:r>
              <a:rPr lang="en-US" sz="3200" b="1" dirty="0">
                <a:solidFill>
                  <a:srgbClr val="FFFF00"/>
                </a:solidFill>
              </a:rPr>
              <a:t>5 things You can do to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</a:t>
            </a:r>
            <a:r>
              <a:rPr lang="en-US" sz="3200" b="1" dirty="0">
                <a:solidFill>
                  <a:srgbClr val="FFFF00"/>
                </a:solidFill>
              </a:rPr>
              <a:t> an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Expression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Expand it! (Factoring)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Condense it! (Distribute and combine like terms and simplify exponents)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Multiply by 1 (in terms of the conjugate)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 complex fractions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Get a common denominator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Order of operations for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Simplifying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PEMDAS (which really should be GEMDAS)</a:t>
            </a:r>
          </a:p>
          <a:p>
            <a:pPr algn="l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7924800" cy="765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Distributive Property </a:t>
            </a:r>
            <a:endParaRPr lang="en-US" sz="6000" b="1" dirty="0"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1752600"/>
                <a:ext cx="28555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2600"/>
                <a:ext cx="2855590" cy="677108"/>
              </a:xfrm>
              <a:prstGeom prst="rect">
                <a:avLst/>
              </a:prstGeom>
              <a:blipFill rotWithShape="0">
                <a:blip r:embed="rId2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6582" y="1752600"/>
                <a:ext cx="21600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582" y="1752600"/>
                <a:ext cx="2160014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1317171" y="1621157"/>
            <a:ext cx="558607" cy="20764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338942" y="1604420"/>
            <a:ext cx="1480458" cy="224379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3048000"/>
            <a:ext cx="9448800" cy="765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Multiplication involving quantities with addition/subtraction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1217081" y="2337578"/>
            <a:ext cx="586406" cy="7866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6800" y="4733092"/>
                <a:ext cx="435997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33092"/>
                <a:ext cx="4359975" cy="677108"/>
              </a:xfrm>
              <a:prstGeom prst="rect">
                <a:avLst/>
              </a:prstGeom>
              <a:blipFill rotWithShape="0">
                <a:blip r:embed="rId4"/>
                <a:stretch>
                  <a:fillRect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676051" y="4166378"/>
            <a:ext cx="586406" cy="7866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589023" y="4617737"/>
            <a:ext cx="1839977" cy="25906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96474" y="4669157"/>
            <a:ext cx="2746926" cy="20764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 flipV="1">
            <a:off x="2534948" y="5400370"/>
            <a:ext cx="673079" cy="210818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2542575" y="5426602"/>
            <a:ext cx="1800825" cy="254759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64382" y="4733092"/>
                <a:ext cx="48610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𝒂𝒅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82" y="4733092"/>
                <a:ext cx="4861011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8149" y="1021608"/>
            <a:ext cx="7654247" cy="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149" y="24286"/>
            <a:ext cx="8177048" cy="1100670"/>
          </a:xfrm>
        </p:spPr>
        <p:txBody>
          <a:bodyPr anchor="t">
            <a:noAutofit/>
          </a:bodyPr>
          <a:lstStyle/>
          <a:p>
            <a:r>
              <a:rPr lang="en-US" sz="5400" b="1" dirty="0"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672" y="1404743"/>
                <a:ext cx="155139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2" y="1404743"/>
                <a:ext cx="155139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26117" y="1392937"/>
                <a:ext cx="155139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17" y="1392937"/>
                <a:ext cx="155139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362" r="-49606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00538" y="1390850"/>
                <a:ext cx="155139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6000" b="1" i="1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sz="60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60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6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8" y="1390850"/>
                <a:ext cx="155139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353" r="-288627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1672" y="3342909"/>
                <a:ext cx="1551398" cy="944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6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2" y="3342909"/>
                <a:ext cx="1551398" cy="9442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1672" y="4266239"/>
                <a:ext cx="1551398" cy="944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6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2" y="4266239"/>
                <a:ext cx="1551398" cy="944233"/>
              </a:xfrm>
              <a:prstGeom prst="rect">
                <a:avLst/>
              </a:prstGeom>
              <a:blipFill rotWithShape="0">
                <a:blip r:embed="rId6"/>
                <a:stretch>
                  <a:fillRect l="-1969" r="-23228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4104" y="2470861"/>
            <a:ext cx="22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Base</a:t>
            </a:r>
            <a:endParaRPr lang="en-US" sz="3600" b="1" dirty="0">
              <a:solidFill>
                <a:srgbClr val="00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80160" y="2151529"/>
            <a:ext cx="505609" cy="800038"/>
          </a:xfrm>
          <a:custGeom>
            <a:avLst/>
            <a:gdLst>
              <a:gd name="connsiteX0" fmla="*/ 505609 w 505609"/>
              <a:gd name="connsiteY0" fmla="*/ 763793 h 800038"/>
              <a:gd name="connsiteX1" fmla="*/ 451821 w 505609"/>
              <a:gd name="connsiteY1" fmla="*/ 796066 h 800038"/>
              <a:gd name="connsiteX2" fmla="*/ 161365 w 505609"/>
              <a:gd name="connsiteY2" fmla="*/ 774551 h 800038"/>
              <a:gd name="connsiteX3" fmla="*/ 129092 w 505609"/>
              <a:gd name="connsiteY3" fmla="*/ 763793 h 800038"/>
              <a:gd name="connsiteX4" fmla="*/ 86061 w 505609"/>
              <a:gd name="connsiteY4" fmla="*/ 742278 h 800038"/>
              <a:gd name="connsiteX5" fmla="*/ 53788 w 505609"/>
              <a:gd name="connsiteY5" fmla="*/ 710005 h 800038"/>
              <a:gd name="connsiteX6" fmla="*/ 0 w 505609"/>
              <a:gd name="connsiteY6" fmla="*/ 634702 h 800038"/>
              <a:gd name="connsiteX7" fmla="*/ 10758 w 505609"/>
              <a:gd name="connsiteY7" fmla="*/ 505610 h 800038"/>
              <a:gd name="connsiteX8" fmla="*/ 43031 w 505609"/>
              <a:gd name="connsiteY8" fmla="*/ 441064 h 800038"/>
              <a:gd name="connsiteX9" fmla="*/ 75304 w 505609"/>
              <a:gd name="connsiteY9" fmla="*/ 398033 h 800038"/>
              <a:gd name="connsiteX10" fmla="*/ 107576 w 505609"/>
              <a:gd name="connsiteY10" fmla="*/ 376518 h 800038"/>
              <a:gd name="connsiteX11" fmla="*/ 172122 w 505609"/>
              <a:gd name="connsiteY11" fmla="*/ 301215 h 800038"/>
              <a:gd name="connsiteX12" fmla="*/ 193638 w 505609"/>
              <a:gd name="connsiteY12" fmla="*/ 236669 h 800038"/>
              <a:gd name="connsiteX13" fmla="*/ 182880 w 505609"/>
              <a:gd name="connsiteY13" fmla="*/ 86062 h 800038"/>
              <a:gd name="connsiteX14" fmla="*/ 150607 w 505609"/>
              <a:gd name="connsiteY14" fmla="*/ 64546 h 800038"/>
              <a:gd name="connsiteX15" fmla="*/ 107576 w 505609"/>
              <a:gd name="connsiteY15" fmla="*/ 0 h 800038"/>
              <a:gd name="connsiteX16" fmla="*/ 75304 w 505609"/>
              <a:gd name="connsiteY16" fmla="*/ 86062 h 800038"/>
              <a:gd name="connsiteX17" fmla="*/ 107576 w 505609"/>
              <a:gd name="connsiteY17" fmla="*/ 96819 h 800038"/>
              <a:gd name="connsiteX18" fmla="*/ 161365 w 505609"/>
              <a:gd name="connsiteY18" fmla="*/ 64546 h 800038"/>
              <a:gd name="connsiteX19" fmla="*/ 204395 w 505609"/>
              <a:gd name="connsiteY19" fmla="*/ 0 h 800038"/>
              <a:gd name="connsiteX20" fmla="*/ 96819 w 505609"/>
              <a:gd name="connsiteY20" fmla="*/ 0 h 8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609" h="800038">
                <a:moveTo>
                  <a:pt x="505609" y="763793"/>
                </a:moveTo>
                <a:cubicBezTo>
                  <a:pt x="487680" y="774551"/>
                  <a:pt x="472677" y="794576"/>
                  <a:pt x="451821" y="796066"/>
                </a:cubicBezTo>
                <a:cubicBezTo>
                  <a:pt x="342722" y="803859"/>
                  <a:pt x="257064" y="801895"/>
                  <a:pt x="161365" y="774551"/>
                </a:cubicBezTo>
                <a:cubicBezTo>
                  <a:pt x="150462" y="771436"/>
                  <a:pt x="139515" y="768260"/>
                  <a:pt x="129092" y="763793"/>
                </a:cubicBezTo>
                <a:cubicBezTo>
                  <a:pt x="114352" y="757476"/>
                  <a:pt x="100405" y="749450"/>
                  <a:pt x="86061" y="742278"/>
                </a:cubicBezTo>
                <a:cubicBezTo>
                  <a:pt x="75303" y="731520"/>
                  <a:pt x="63689" y="721556"/>
                  <a:pt x="53788" y="710005"/>
                </a:cubicBezTo>
                <a:cubicBezTo>
                  <a:pt x="33769" y="686650"/>
                  <a:pt x="17029" y="660246"/>
                  <a:pt x="0" y="634702"/>
                </a:cubicBezTo>
                <a:cubicBezTo>
                  <a:pt x="3586" y="591671"/>
                  <a:pt x="5051" y="548411"/>
                  <a:pt x="10758" y="505610"/>
                </a:cubicBezTo>
                <a:cubicBezTo>
                  <a:pt x="14253" y="479400"/>
                  <a:pt x="28167" y="461874"/>
                  <a:pt x="43031" y="441064"/>
                </a:cubicBezTo>
                <a:cubicBezTo>
                  <a:pt x="53452" y="426474"/>
                  <a:pt x="62626" y="410711"/>
                  <a:pt x="75304" y="398033"/>
                </a:cubicBezTo>
                <a:cubicBezTo>
                  <a:pt x="84446" y="388891"/>
                  <a:pt x="97760" y="384932"/>
                  <a:pt x="107576" y="376518"/>
                </a:cubicBezTo>
                <a:cubicBezTo>
                  <a:pt x="126715" y="360113"/>
                  <a:pt x="160409" y="327568"/>
                  <a:pt x="172122" y="301215"/>
                </a:cubicBezTo>
                <a:cubicBezTo>
                  <a:pt x="181333" y="280491"/>
                  <a:pt x="193638" y="236669"/>
                  <a:pt x="193638" y="236669"/>
                </a:cubicBezTo>
                <a:cubicBezTo>
                  <a:pt x="190052" y="186467"/>
                  <a:pt x="195087" y="134889"/>
                  <a:pt x="182880" y="86062"/>
                </a:cubicBezTo>
                <a:cubicBezTo>
                  <a:pt x="179744" y="73519"/>
                  <a:pt x="159121" y="74276"/>
                  <a:pt x="150607" y="64546"/>
                </a:cubicBezTo>
                <a:cubicBezTo>
                  <a:pt x="133579" y="45086"/>
                  <a:pt x="107576" y="0"/>
                  <a:pt x="107576" y="0"/>
                </a:cubicBezTo>
                <a:cubicBezTo>
                  <a:pt x="82835" y="24743"/>
                  <a:pt x="61499" y="37742"/>
                  <a:pt x="75304" y="86062"/>
                </a:cubicBezTo>
                <a:cubicBezTo>
                  <a:pt x="78419" y="96965"/>
                  <a:pt x="96819" y="93233"/>
                  <a:pt x="107576" y="96819"/>
                </a:cubicBezTo>
                <a:cubicBezTo>
                  <a:pt x="138465" y="86523"/>
                  <a:pt x="141676" y="90799"/>
                  <a:pt x="161365" y="64546"/>
                </a:cubicBezTo>
                <a:cubicBezTo>
                  <a:pt x="176880" y="43859"/>
                  <a:pt x="230253" y="0"/>
                  <a:pt x="204395" y="0"/>
                </a:cubicBezTo>
                <a:lnTo>
                  <a:pt x="96819" y="0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0722" y="957425"/>
            <a:ext cx="473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Power/Exponent</a:t>
            </a:r>
            <a:endParaRPr lang="en-US" sz="3600" b="1" dirty="0">
              <a:solidFill>
                <a:srgbClr val="00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66449" y="1149735"/>
            <a:ext cx="614172" cy="263148"/>
          </a:xfrm>
          <a:custGeom>
            <a:avLst/>
            <a:gdLst>
              <a:gd name="connsiteX0" fmla="*/ 614172 w 614172"/>
              <a:gd name="connsiteY0" fmla="*/ 12091 h 263148"/>
              <a:gd name="connsiteX1" fmla="*/ 323716 w 614172"/>
              <a:gd name="connsiteY1" fmla="*/ 12091 h 263148"/>
              <a:gd name="connsiteX2" fmla="*/ 302200 w 614172"/>
              <a:gd name="connsiteY2" fmla="*/ 44364 h 263148"/>
              <a:gd name="connsiteX3" fmla="*/ 280685 w 614172"/>
              <a:gd name="connsiteY3" fmla="*/ 108910 h 263148"/>
              <a:gd name="connsiteX4" fmla="*/ 302200 w 614172"/>
              <a:gd name="connsiteY4" fmla="*/ 194971 h 263148"/>
              <a:gd name="connsiteX5" fmla="*/ 323716 w 614172"/>
              <a:gd name="connsiteY5" fmla="*/ 216486 h 263148"/>
              <a:gd name="connsiteX6" fmla="*/ 355989 w 614172"/>
              <a:gd name="connsiteY6" fmla="*/ 205729 h 263148"/>
              <a:gd name="connsiteX7" fmla="*/ 366746 w 614172"/>
              <a:gd name="connsiteY7" fmla="*/ 173456 h 263148"/>
              <a:gd name="connsiteX8" fmla="*/ 323716 w 614172"/>
              <a:gd name="connsiteY8" fmla="*/ 33606 h 263148"/>
              <a:gd name="connsiteX9" fmla="*/ 97805 w 614172"/>
              <a:gd name="connsiteY9" fmla="*/ 65879 h 263148"/>
              <a:gd name="connsiteX10" fmla="*/ 76290 w 614172"/>
              <a:gd name="connsiteY10" fmla="*/ 98152 h 263148"/>
              <a:gd name="connsiteX11" fmla="*/ 65532 w 614172"/>
              <a:gd name="connsiteY11" fmla="*/ 216486 h 263148"/>
              <a:gd name="connsiteX12" fmla="*/ 54775 w 614172"/>
              <a:gd name="connsiteY12" fmla="*/ 248759 h 263148"/>
              <a:gd name="connsiteX13" fmla="*/ 22502 w 614172"/>
              <a:gd name="connsiteY13" fmla="*/ 238001 h 263148"/>
              <a:gd name="connsiteX14" fmla="*/ 986 w 614172"/>
              <a:gd name="connsiteY14" fmla="*/ 216486 h 263148"/>
              <a:gd name="connsiteX15" fmla="*/ 44017 w 614172"/>
              <a:gd name="connsiteY15" fmla="*/ 205729 h 263148"/>
              <a:gd name="connsiteX16" fmla="*/ 151593 w 614172"/>
              <a:gd name="connsiteY16" fmla="*/ 216486 h 263148"/>
              <a:gd name="connsiteX17" fmla="*/ 54775 w 614172"/>
              <a:gd name="connsiteY17" fmla="*/ 248759 h 263148"/>
              <a:gd name="connsiteX18" fmla="*/ 22502 w 614172"/>
              <a:gd name="connsiteY18" fmla="*/ 259517 h 263148"/>
              <a:gd name="connsiteX19" fmla="*/ 22502 w 614172"/>
              <a:gd name="connsiteY19" fmla="*/ 248759 h 2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4172" h="263148">
                <a:moveTo>
                  <a:pt x="614172" y="12091"/>
                </a:moveTo>
                <a:cubicBezTo>
                  <a:pt x="518026" y="4079"/>
                  <a:pt x="419966" y="-10556"/>
                  <a:pt x="323716" y="12091"/>
                </a:cubicBezTo>
                <a:cubicBezTo>
                  <a:pt x="311130" y="15052"/>
                  <a:pt x="309372" y="33606"/>
                  <a:pt x="302200" y="44364"/>
                </a:cubicBezTo>
                <a:cubicBezTo>
                  <a:pt x="295028" y="65879"/>
                  <a:pt x="276237" y="86671"/>
                  <a:pt x="280685" y="108910"/>
                </a:cubicBezTo>
                <a:cubicBezTo>
                  <a:pt x="282998" y="120473"/>
                  <a:pt x="292278" y="178435"/>
                  <a:pt x="302200" y="194971"/>
                </a:cubicBezTo>
                <a:cubicBezTo>
                  <a:pt x="307418" y="203668"/>
                  <a:pt x="316544" y="209314"/>
                  <a:pt x="323716" y="216486"/>
                </a:cubicBezTo>
                <a:cubicBezTo>
                  <a:pt x="334474" y="212900"/>
                  <a:pt x="347971" y="213747"/>
                  <a:pt x="355989" y="205729"/>
                </a:cubicBezTo>
                <a:cubicBezTo>
                  <a:pt x="364007" y="197711"/>
                  <a:pt x="366746" y="184796"/>
                  <a:pt x="366746" y="173456"/>
                </a:cubicBezTo>
                <a:cubicBezTo>
                  <a:pt x="366746" y="36963"/>
                  <a:pt x="393881" y="56995"/>
                  <a:pt x="323716" y="33606"/>
                </a:cubicBezTo>
                <a:cubicBezTo>
                  <a:pt x="269048" y="36643"/>
                  <a:pt x="153491" y="10193"/>
                  <a:pt x="97805" y="65879"/>
                </a:cubicBezTo>
                <a:cubicBezTo>
                  <a:pt x="88663" y="75021"/>
                  <a:pt x="83462" y="87394"/>
                  <a:pt x="76290" y="98152"/>
                </a:cubicBezTo>
                <a:cubicBezTo>
                  <a:pt x="72704" y="137597"/>
                  <a:pt x="71133" y="177277"/>
                  <a:pt x="65532" y="216486"/>
                </a:cubicBezTo>
                <a:cubicBezTo>
                  <a:pt x="63928" y="227712"/>
                  <a:pt x="64917" y="243688"/>
                  <a:pt x="54775" y="248759"/>
                </a:cubicBezTo>
                <a:cubicBezTo>
                  <a:pt x="44633" y="253830"/>
                  <a:pt x="33260" y="241587"/>
                  <a:pt x="22502" y="238001"/>
                </a:cubicBezTo>
                <a:cubicBezTo>
                  <a:pt x="15330" y="230829"/>
                  <a:pt x="-4640" y="224925"/>
                  <a:pt x="986" y="216486"/>
                </a:cubicBezTo>
                <a:cubicBezTo>
                  <a:pt x="9187" y="204184"/>
                  <a:pt x="29232" y="205729"/>
                  <a:pt x="44017" y="205729"/>
                </a:cubicBezTo>
                <a:cubicBezTo>
                  <a:pt x="80054" y="205729"/>
                  <a:pt x="115734" y="212900"/>
                  <a:pt x="151593" y="216486"/>
                </a:cubicBezTo>
                <a:lnTo>
                  <a:pt x="54775" y="248759"/>
                </a:lnTo>
                <a:cubicBezTo>
                  <a:pt x="44017" y="252345"/>
                  <a:pt x="22502" y="270857"/>
                  <a:pt x="22502" y="259517"/>
                </a:cubicBezTo>
                <a:lnTo>
                  <a:pt x="22502" y="248759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4130937" y="2531001"/>
            <a:ext cx="356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</a:t>
            </a:r>
            <a:r>
              <a:rPr 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factors of b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7" grpId="0"/>
      <p:bldP spid="8" grpId="0" animBg="1"/>
      <p:bldP spid="16" grpId="0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458149" y="1021608"/>
            <a:ext cx="7654247" cy="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0743" y="34076"/>
            <a:ext cx="8177048" cy="1100670"/>
          </a:xfrm>
        </p:spPr>
        <p:txBody>
          <a:bodyPr anchor="t">
            <a:no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Exponent Properties</a:t>
            </a:r>
            <a:endParaRPr lang="en-US" sz="5400" b="1" dirty="0"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768" y="1358115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8" y="1358115"/>
                <a:ext cx="14224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5800" y="1352852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352852"/>
                <a:ext cx="1422400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18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768" y="2022418"/>
                <a:ext cx="14224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1" dirty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</a:rPr>
                            <m:t>)</m:t>
                          </m:r>
                        </m:e>
                        <m:sup>
                          <m:r>
                            <a:rPr lang="en-US" sz="3600" b="1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8" y="2022418"/>
                <a:ext cx="1422400" cy="667747"/>
              </a:xfrm>
              <a:prstGeom prst="rect">
                <a:avLst/>
              </a:prstGeom>
              <a:blipFill rotWithShape="0">
                <a:blip r:embed="rId4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5800" y="2122278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122278"/>
                <a:ext cx="1422400" cy="646331"/>
              </a:xfrm>
              <a:prstGeom prst="rect">
                <a:avLst/>
              </a:prstGeom>
              <a:blipFill rotWithShape="0">
                <a:blip r:embed="rId5"/>
                <a:stretch>
                  <a:fillRect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73114" y="1364037"/>
            <a:ext cx="60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“multiplying like bases”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114" y="2122277"/>
            <a:ext cx="682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“power raised to a power”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768" y="2800074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8" y="2800074"/>
                <a:ext cx="1422400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55800" y="2838174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838174"/>
                <a:ext cx="1422400" cy="646331"/>
              </a:xfrm>
              <a:prstGeom prst="rect">
                <a:avLst/>
              </a:prstGeom>
              <a:blipFill rotWithShape="0">
                <a:blip r:embed="rId7"/>
                <a:stretch>
                  <a:fillRect r="-3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073114" y="2867494"/>
            <a:ext cx="60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“power of a product”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6900" y="3554070"/>
                <a:ext cx="1422400" cy="1101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smtClean="0">
                                      <a:effectLst>
                                        <a:glow rad="101600">
                                          <a:schemeClr val="bg1">
                                            <a:alpha val="6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effectLst>
                                        <a:glow rad="101600">
                                          <a:schemeClr val="bg1">
                                            <a:alpha val="6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effectLst>
                                        <a:glow rad="101600">
                                          <a:schemeClr val="bg1">
                                            <a:alpha val="6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3554070"/>
                <a:ext cx="1422400" cy="1101840"/>
              </a:xfrm>
              <a:prstGeom prst="rect">
                <a:avLst/>
              </a:prstGeom>
              <a:blipFill rotWithShape="0">
                <a:blip r:embed="rId8"/>
                <a:stretch>
                  <a:fillRect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79600" y="3465170"/>
                <a:ext cx="1422400" cy="11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3465170"/>
                <a:ext cx="1422400" cy="1192571"/>
              </a:xfrm>
              <a:prstGeom prst="rect">
                <a:avLst/>
              </a:prstGeom>
              <a:blipFill rotWithShape="0">
                <a:blip r:embed="rId9"/>
                <a:stretch>
                  <a:fillRect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73114" y="3781824"/>
            <a:ext cx="60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“power of a quotient”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400" y="4725475"/>
                <a:ext cx="1422400" cy="11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25475"/>
                <a:ext cx="1422400" cy="1192571"/>
              </a:xfrm>
              <a:prstGeom prst="rect">
                <a:avLst/>
              </a:prstGeom>
              <a:blipFill rotWithShape="0">
                <a:blip r:embed="rId10"/>
                <a:stretch>
                  <a:fillRect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55800" y="5014732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5014732"/>
                <a:ext cx="1422400" cy="646331"/>
              </a:xfrm>
              <a:prstGeom prst="rect">
                <a:avLst/>
              </a:prstGeom>
              <a:blipFill rotWithShape="0">
                <a:blip r:embed="rId11"/>
                <a:stretch>
                  <a:fillRect r="-18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62014" y="4998594"/>
            <a:ext cx="60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“dividing like bases”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3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458149" y="1021608"/>
            <a:ext cx="7654247" cy="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8149" y="111399"/>
            <a:ext cx="8177048" cy="1100670"/>
          </a:xfrm>
        </p:spPr>
        <p:txBody>
          <a:bodyPr anchor="t">
            <a:no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Exponent Properties</a:t>
            </a:r>
            <a:endParaRPr lang="en-US" sz="5400" b="1" dirty="0"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768" y="1641035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8" y="1641035"/>
                <a:ext cx="14224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56000" y="1607436"/>
            <a:ext cx="854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“negative exponent means reciprocate”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8778" y="1397634"/>
                <a:ext cx="1422400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78" y="1397634"/>
                <a:ext cx="1422400" cy="1133131"/>
              </a:xfrm>
              <a:prstGeom prst="rect">
                <a:avLst/>
              </a:prstGeom>
              <a:blipFill rotWithShape="0"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98778" y="2829250"/>
                <a:ext cx="142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78" y="2829250"/>
                <a:ext cx="1422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8963" y="2538615"/>
                <a:ext cx="1422400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3" y="2538615"/>
                <a:ext cx="1422400" cy="1133131"/>
              </a:xfrm>
              <a:prstGeom prst="rect">
                <a:avLst/>
              </a:prstGeom>
              <a:blipFill rotWithShape="0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1341" y="4188292"/>
                <a:ext cx="168863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 = 1</a:t>
                </a:r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41" y="4188292"/>
                <a:ext cx="1688637" cy="658898"/>
              </a:xfrm>
              <a:prstGeom prst="rect">
                <a:avLst/>
              </a:prstGeom>
              <a:blipFill rotWithShape="0">
                <a:blip r:embed="rId6"/>
                <a:stretch>
                  <a:fillRect t="-22222" r="-180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1340" y="5028003"/>
                <a:ext cx="4272959" cy="828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3600" b="1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sz="3600" b="1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3600" b="1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e>
                      <m:sup>
                        <m:r>
                          <a:rPr lang="en-US" sz="3600" b="1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40" y="5028003"/>
                <a:ext cx="4272959" cy="828047"/>
              </a:xfrm>
              <a:prstGeom prst="rect">
                <a:avLst/>
              </a:prstGeom>
              <a:blipFill rotWithShape="0">
                <a:blip r:embed="rId7"/>
                <a:stretch>
                  <a:fillRect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422953" y="1021608"/>
            <a:ext cx="7654247" cy="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79920" y="76200"/>
            <a:ext cx="8177048" cy="1100670"/>
          </a:xfrm>
        </p:spPr>
        <p:txBody>
          <a:bodyPr anchor="t">
            <a:no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Simplifying Exponents</a:t>
            </a:r>
            <a:endParaRPr lang="en-US" sz="5400" b="1" dirty="0"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1005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No negative exponents</a:t>
            </a:r>
          </a:p>
          <a:p>
            <a:pPr marL="342900" indent="-342900">
              <a:buAutoNum type="arabicPeriod"/>
            </a:pPr>
            <a:endParaRPr lang="en-US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No values of 1 (reduce fractions completely)</a:t>
            </a:r>
          </a:p>
          <a:p>
            <a:pPr marL="342900" indent="-342900">
              <a:buAutoNum type="arabicPeriod"/>
            </a:pPr>
            <a:endParaRPr lang="en-US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No parentheses </a:t>
            </a:r>
            <a:endParaRPr lang="en-US" sz="4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0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5.55112E-17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4.44444E-6 L 0.00026 -0.06666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333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1.11111E-6 L 0.21862 -0.54977 " pathEditMode="relative" rAng="0" ptsTypes="AA">
                                      <p:cBhvr>
                                        <p:cTn id="22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27500"/>
                                    </p:animMotion>
                                    <p:animRot by="1500000">
                                      <p:cBhvr>
                                        <p:cTn id="23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20" y="76200"/>
            <a:ext cx="8177048" cy="1100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Factoring</a:t>
            </a:r>
            <a:endParaRPr 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2953" y="1021608"/>
            <a:ext cx="7654247" cy="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22953" y="1212729"/>
            <a:ext cx="11582400" cy="765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Process of breaking a product down into its factors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7263" y="1786435"/>
            <a:ext cx="11582400" cy="765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Inverse operation of distribution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920" y="2971800"/>
                <a:ext cx="28555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0" y="2971800"/>
                <a:ext cx="2855590" cy="677108"/>
              </a:xfrm>
              <a:prstGeom prst="rect">
                <a:avLst/>
              </a:prstGeom>
              <a:blipFill rotWithShape="0">
                <a:blip r:embed="rId2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9702" y="2971800"/>
                <a:ext cx="21600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02" y="2971800"/>
                <a:ext cx="2160014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730291" y="2840357"/>
            <a:ext cx="558607" cy="20764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52062" y="2823620"/>
            <a:ext cx="1480458" cy="224379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4686" y="2971800"/>
                <a:ext cx="27383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86" y="2971800"/>
                <a:ext cx="2738314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6096000" y="3581400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429500" y="3581400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26810" y="2980492"/>
                <a:ext cx="22772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10" y="2980492"/>
                <a:ext cx="2277290" cy="677108"/>
              </a:xfrm>
              <a:prstGeom prst="rect">
                <a:avLst/>
              </a:prstGeom>
              <a:blipFill rotWithShape="0"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flipH="1" flipV="1">
            <a:off x="9052758" y="3603171"/>
            <a:ext cx="457201" cy="381000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9064930" y="3627137"/>
            <a:ext cx="1428790" cy="381000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640" y="4316228"/>
                <a:ext cx="435997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0" y="4316228"/>
                <a:ext cx="4359975" cy="677108"/>
              </a:xfrm>
              <a:prstGeom prst="rect">
                <a:avLst/>
              </a:prstGeom>
              <a:blipFill rotWithShape="0"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941863" y="4200873"/>
            <a:ext cx="1839977" cy="25906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49314" y="4252293"/>
            <a:ext cx="2746926" cy="207643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1887788" y="4983506"/>
            <a:ext cx="673079" cy="210818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1895415" y="5009738"/>
            <a:ext cx="1800825" cy="254759"/>
          </a:xfrm>
          <a:custGeom>
            <a:avLst/>
            <a:gdLst>
              <a:gd name="connsiteX0" fmla="*/ 0 w 558607"/>
              <a:gd name="connsiteY0" fmla="*/ 207643 h 207643"/>
              <a:gd name="connsiteX1" fmla="*/ 21772 w 558607"/>
              <a:gd name="connsiteY1" fmla="*/ 120557 h 207643"/>
              <a:gd name="connsiteX2" fmla="*/ 43543 w 558607"/>
              <a:gd name="connsiteY2" fmla="*/ 87900 h 207643"/>
              <a:gd name="connsiteX3" fmla="*/ 119743 w 558607"/>
              <a:gd name="connsiteY3" fmla="*/ 22586 h 207643"/>
              <a:gd name="connsiteX4" fmla="*/ 217715 w 558607"/>
              <a:gd name="connsiteY4" fmla="*/ 814 h 207643"/>
              <a:gd name="connsiteX5" fmla="*/ 446315 w 558607"/>
              <a:gd name="connsiteY5" fmla="*/ 22586 h 207643"/>
              <a:gd name="connsiteX6" fmla="*/ 478972 w 558607"/>
              <a:gd name="connsiteY6" fmla="*/ 44357 h 207643"/>
              <a:gd name="connsiteX7" fmla="*/ 500743 w 558607"/>
              <a:gd name="connsiteY7" fmla="*/ 77014 h 207643"/>
              <a:gd name="connsiteX8" fmla="*/ 522515 w 558607"/>
              <a:gd name="connsiteY8" fmla="*/ 98786 h 207643"/>
              <a:gd name="connsiteX9" fmla="*/ 544286 w 558607"/>
              <a:gd name="connsiteY9" fmla="*/ 164100 h 207643"/>
              <a:gd name="connsiteX10" fmla="*/ 555172 w 558607"/>
              <a:gd name="connsiteY10" fmla="*/ 196757 h 207643"/>
              <a:gd name="connsiteX11" fmla="*/ 489858 w 558607"/>
              <a:gd name="connsiteY11" fmla="*/ 174986 h 207643"/>
              <a:gd name="connsiteX12" fmla="*/ 468086 w 558607"/>
              <a:gd name="connsiteY12" fmla="*/ 153214 h 207643"/>
              <a:gd name="connsiteX13" fmla="*/ 489858 w 558607"/>
              <a:gd name="connsiteY13" fmla="*/ 131443 h 207643"/>
              <a:gd name="connsiteX14" fmla="*/ 555172 w 558607"/>
              <a:gd name="connsiteY14" fmla="*/ 142329 h 207643"/>
              <a:gd name="connsiteX15" fmla="*/ 544286 w 558607"/>
              <a:gd name="connsiteY15" fmla="*/ 196757 h 207643"/>
              <a:gd name="connsiteX16" fmla="*/ 478972 w 558607"/>
              <a:gd name="connsiteY16" fmla="*/ 164100 h 207643"/>
              <a:gd name="connsiteX17" fmla="*/ 544286 w 558607"/>
              <a:gd name="connsiteY17" fmla="*/ 185872 h 207643"/>
              <a:gd name="connsiteX18" fmla="*/ 522515 w 558607"/>
              <a:gd name="connsiteY18" fmla="*/ 164100 h 207643"/>
              <a:gd name="connsiteX19" fmla="*/ 511629 w 558607"/>
              <a:gd name="connsiteY19" fmla="*/ 164100 h 2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607" h="207643">
                <a:moveTo>
                  <a:pt x="0" y="207643"/>
                </a:moveTo>
                <a:cubicBezTo>
                  <a:pt x="4141" y="186939"/>
                  <a:pt x="10614" y="142874"/>
                  <a:pt x="21772" y="120557"/>
                </a:cubicBezTo>
                <a:cubicBezTo>
                  <a:pt x="27623" y="108855"/>
                  <a:pt x="35029" y="97833"/>
                  <a:pt x="43543" y="87900"/>
                </a:cubicBezTo>
                <a:cubicBezTo>
                  <a:pt x="63631" y="64464"/>
                  <a:pt x="90853" y="37031"/>
                  <a:pt x="119743" y="22586"/>
                </a:cubicBezTo>
                <a:cubicBezTo>
                  <a:pt x="146543" y="9186"/>
                  <a:pt x="192627" y="4995"/>
                  <a:pt x="217715" y="814"/>
                </a:cubicBezTo>
                <a:cubicBezTo>
                  <a:pt x="222642" y="1088"/>
                  <a:pt x="387116" y="-7013"/>
                  <a:pt x="446315" y="22586"/>
                </a:cubicBezTo>
                <a:cubicBezTo>
                  <a:pt x="458017" y="28437"/>
                  <a:pt x="468086" y="37100"/>
                  <a:pt x="478972" y="44357"/>
                </a:cubicBezTo>
                <a:cubicBezTo>
                  <a:pt x="486229" y="55243"/>
                  <a:pt x="492570" y="66798"/>
                  <a:pt x="500743" y="77014"/>
                </a:cubicBezTo>
                <a:cubicBezTo>
                  <a:pt x="507154" y="85028"/>
                  <a:pt x="517925" y="89606"/>
                  <a:pt x="522515" y="98786"/>
                </a:cubicBezTo>
                <a:cubicBezTo>
                  <a:pt x="532778" y="119312"/>
                  <a:pt x="537029" y="142329"/>
                  <a:pt x="544286" y="164100"/>
                </a:cubicBezTo>
                <a:cubicBezTo>
                  <a:pt x="547915" y="174986"/>
                  <a:pt x="566058" y="200386"/>
                  <a:pt x="555172" y="196757"/>
                </a:cubicBezTo>
                <a:lnTo>
                  <a:pt x="489858" y="174986"/>
                </a:lnTo>
                <a:cubicBezTo>
                  <a:pt x="482601" y="167729"/>
                  <a:pt x="468086" y="163477"/>
                  <a:pt x="468086" y="153214"/>
                </a:cubicBezTo>
                <a:cubicBezTo>
                  <a:pt x="468086" y="142951"/>
                  <a:pt x="479674" y="132716"/>
                  <a:pt x="489858" y="131443"/>
                </a:cubicBezTo>
                <a:cubicBezTo>
                  <a:pt x="511759" y="128706"/>
                  <a:pt x="533401" y="138700"/>
                  <a:pt x="555172" y="142329"/>
                </a:cubicBezTo>
                <a:cubicBezTo>
                  <a:pt x="551543" y="160472"/>
                  <a:pt x="558734" y="185199"/>
                  <a:pt x="544286" y="196757"/>
                </a:cubicBezTo>
                <a:cubicBezTo>
                  <a:pt x="521993" y="214591"/>
                  <a:pt x="489914" y="175042"/>
                  <a:pt x="478972" y="164100"/>
                </a:cubicBezTo>
                <a:cubicBezTo>
                  <a:pt x="500822" y="158637"/>
                  <a:pt x="544286" y="133248"/>
                  <a:pt x="544286" y="185872"/>
                </a:cubicBezTo>
                <a:cubicBezTo>
                  <a:pt x="544286" y="196135"/>
                  <a:pt x="531054" y="169793"/>
                  <a:pt x="522515" y="164100"/>
                </a:cubicBezTo>
                <a:cubicBezTo>
                  <a:pt x="519496" y="162087"/>
                  <a:pt x="515258" y="164100"/>
                  <a:pt x="511629" y="1641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7222" y="4316228"/>
                <a:ext cx="48610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𝒂𝒅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22" y="4316228"/>
                <a:ext cx="4861011" cy="6771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4692927" y="4936506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954537" y="4953000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598504" y="4412974"/>
            <a:ext cx="198783" cy="664619"/>
          </a:xfrm>
          <a:custGeom>
            <a:avLst/>
            <a:gdLst>
              <a:gd name="connsiteX0" fmla="*/ 198783 w 198783"/>
              <a:gd name="connsiteY0" fmla="*/ 0 h 664619"/>
              <a:gd name="connsiteX1" fmla="*/ 26505 w 198783"/>
              <a:gd name="connsiteY1" fmla="*/ 185530 h 664619"/>
              <a:gd name="connsiteX2" fmla="*/ 13253 w 198783"/>
              <a:gd name="connsiteY2" fmla="*/ 251791 h 664619"/>
              <a:gd name="connsiteX3" fmla="*/ 0 w 198783"/>
              <a:gd name="connsiteY3" fmla="*/ 291548 h 664619"/>
              <a:gd name="connsiteX4" fmla="*/ 13253 w 198783"/>
              <a:gd name="connsiteY4" fmla="*/ 477078 h 664619"/>
              <a:gd name="connsiteX5" fmla="*/ 26505 w 198783"/>
              <a:gd name="connsiteY5" fmla="*/ 516835 h 664619"/>
              <a:gd name="connsiteX6" fmla="*/ 39757 w 198783"/>
              <a:gd name="connsiteY6" fmla="*/ 583096 h 664619"/>
              <a:gd name="connsiteX7" fmla="*/ 119270 w 198783"/>
              <a:gd name="connsiteY7" fmla="*/ 649356 h 6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83" h="664619">
                <a:moveTo>
                  <a:pt x="198783" y="0"/>
                </a:moveTo>
                <a:cubicBezTo>
                  <a:pt x="141357" y="61843"/>
                  <a:pt x="76567" y="117588"/>
                  <a:pt x="26505" y="185530"/>
                </a:cubicBezTo>
                <a:cubicBezTo>
                  <a:pt x="13144" y="203663"/>
                  <a:pt x="18716" y="229939"/>
                  <a:pt x="13253" y="251791"/>
                </a:cubicBezTo>
                <a:cubicBezTo>
                  <a:pt x="9865" y="265343"/>
                  <a:pt x="4418" y="278296"/>
                  <a:pt x="0" y="291548"/>
                </a:cubicBezTo>
                <a:cubicBezTo>
                  <a:pt x="4418" y="353391"/>
                  <a:pt x="6009" y="415502"/>
                  <a:pt x="13253" y="477078"/>
                </a:cubicBezTo>
                <a:cubicBezTo>
                  <a:pt x="14885" y="490951"/>
                  <a:pt x="23117" y="503283"/>
                  <a:pt x="26505" y="516835"/>
                </a:cubicBezTo>
                <a:cubicBezTo>
                  <a:pt x="31968" y="538687"/>
                  <a:pt x="30436" y="562591"/>
                  <a:pt x="39757" y="583096"/>
                </a:cubicBezTo>
                <a:cubicBezTo>
                  <a:pt x="83082" y="678410"/>
                  <a:pt x="68977" y="674504"/>
                  <a:pt x="119270" y="649356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612835" y="4320209"/>
            <a:ext cx="255048" cy="848139"/>
          </a:xfrm>
          <a:custGeom>
            <a:avLst/>
            <a:gdLst>
              <a:gd name="connsiteX0" fmla="*/ 0 w 255048"/>
              <a:gd name="connsiteY0" fmla="*/ 0 h 848139"/>
              <a:gd name="connsiteX1" fmla="*/ 238539 w 255048"/>
              <a:gd name="connsiteY1" fmla="*/ 371061 h 848139"/>
              <a:gd name="connsiteX2" fmla="*/ 251791 w 255048"/>
              <a:gd name="connsiteY2" fmla="*/ 675861 h 848139"/>
              <a:gd name="connsiteX3" fmla="*/ 198782 w 255048"/>
              <a:gd name="connsiteY3" fmla="*/ 755374 h 848139"/>
              <a:gd name="connsiteX4" fmla="*/ 79513 w 255048"/>
              <a:gd name="connsiteY4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48" h="848139">
                <a:moveTo>
                  <a:pt x="0" y="0"/>
                </a:moveTo>
                <a:cubicBezTo>
                  <a:pt x="94687" y="113624"/>
                  <a:pt x="192143" y="221930"/>
                  <a:pt x="238539" y="371061"/>
                </a:cubicBezTo>
                <a:cubicBezTo>
                  <a:pt x="268749" y="468166"/>
                  <a:pt x="247374" y="574261"/>
                  <a:pt x="251791" y="675861"/>
                </a:cubicBezTo>
                <a:cubicBezTo>
                  <a:pt x="234121" y="702365"/>
                  <a:pt x="223926" y="735817"/>
                  <a:pt x="198782" y="755374"/>
                </a:cubicBezTo>
                <a:lnTo>
                  <a:pt x="79513" y="848139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353490" y="4373217"/>
            <a:ext cx="107484" cy="689113"/>
          </a:xfrm>
          <a:custGeom>
            <a:avLst/>
            <a:gdLst>
              <a:gd name="connsiteX0" fmla="*/ 107484 w 107484"/>
              <a:gd name="connsiteY0" fmla="*/ 0 h 689113"/>
              <a:gd name="connsiteX1" fmla="*/ 1467 w 107484"/>
              <a:gd name="connsiteY1" fmla="*/ 278296 h 689113"/>
              <a:gd name="connsiteX2" fmla="*/ 54475 w 107484"/>
              <a:gd name="connsiteY2" fmla="*/ 636105 h 689113"/>
              <a:gd name="connsiteX3" fmla="*/ 67727 w 107484"/>
              <a:gd name="connsiteY3" fmla="*/ 689113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84" h="689113">
                <a:moveTo>
                  <a:pt x="107484" y="0"/>
                </a:moveTo>
                <a:cubicBezTo>
                  <a:pt x="72145" y="92765"/>
                  <a:pt x="9711" y="179370"/>
                  <a:pt x="1467" y="278296"/>
                </a:cubicBezTo>
                <a:cubicBezTo>
                  <a:pt x="-8546" y="398451"/>
                  <a:pt x="35276" y="517072"/>
                  <a:pt x="54475" y="636105"/>
                </a:cubicBezTo>
                <a:cubicBezTo>
                  <a:pt x="57375" y="654086"/>
                  <a:pt x="67727" y="689113"/>
                  <a:pt x="67727" y="689113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289774" y="4346713"/>
            <a:ext cx="266410" cy="861391"/>
          </a:xfrm>
          <a:custGeom>
            <a:avLst/>
            <a:gdLst>
              <a:gd name="connsiteX0" fmla="*/ 106017 w 266410"/>
              <a:gd name="connsiteY0" fmla="*/ 0 h 861391"/>
              <a:gd name="connsiteX1" fmla="*/ 251791 w 266410"/>
              <a:gd name="connsiteY1" fmla="*/ 238539 h 861391"/>
              <a:gd name="connsiteX2" fmla="*/ 265043 w 266410"/>
              <a:gd name="connsiteY2" fmla="*/ 304800 h 861391"/>
              <a:gd name="connsiteX3" fmla="*/ 159026 w 266410"/>
              <a:gd name="connsiteY3" fmla="*/ 689113 h 861391"/>
              <a:gd name="connsiteX4" fmla="*/ 119269 w 266410"/>
              <a:gd name="connsiteY4" fmla="*/ 728870 h 861391"/>
              <a:gd name="connsiteX5" fmla="*/ 66261 w 266410"/>
              <a:gd name="connsiteY5" fmla="*/ 808383 h 861391"/>
              <a:gd name="connsiteX6" fmla="*/ 39756 w 266410"/>
              <a:gd name="connsiteY6" fmla="*/ 834887 h 861391"/>
              <a:gd name="connsiteX7" fmla="*/ 0 w 266410"/>
              <a:gd name="connsiteY7" fmla="*/ 861391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10" h="861391">
                <a:moveTo>
                  <a:pt x="106017" y="0"/>
                </a:moveTo>
                <a:cubicBezTo>
                  <a:pt x="154608" y="79513"/>
                  <a:pt x="208687" y="155923"/>
                  <a:pt x="251791" y="238539"/>
                </a:cubicBezTo>
                <a:cubicBezTo>
                  <a:pt x="262210" y="258509"/>
                  <a:pt x="269585" y="282738"/>
                  <a:pt x="265043" y="304800"/>
                </a:cubicBezTo>
                <a:cubicBezTo>
                  <a:pt x="238246" y="434959"/>
                  <a:pt x="202226" y="563441"/>
                  <a:pt x="159026" y="689113"/>
                </a:cubicBezTo>
                <a:cubicBezTo>
                  <a:pt x="152933" y="706837"/>
                  <a:pt x="130775" y="714076"/>
                  <a:pt x="119269" y="728870"/>
                </a:cubicBezTo>
                <a:cubicBezTo>
                  <a:pt x="99713" y="754014"/>
                  <a:pt x="88786" y="785859"/>
                  <a:pt x="66261" y="808383"/>
                </a:cubicBezTo>
                <a:cubicBezTo>
                  <a:pt x="57426" y="817218"/>
                  <a:pt x="49512" y="827082"/>
                  <a:pt x="39756" y="834887"/>
                </a:cubicBezTo>
                <a:cubicBezTo>
                  <a:pt x="27319" y="844836"/>
                  <a:pt x="0" y="861391"/>
                  <a:pt x="0" y="861391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46530" y="4953000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626793" y="4956384"/>
            <a:ext cx="362096" cy="315686"/>
          </a:xfrm>
          <a:custGeom>
            <a:avLst/>
            <a:gdLst>
              <a:gd name="connsiteX0" fmla="*/ 0 w 362096"/>
              <a:gd name="connsiteY0" fmla="*/ 43543 h 315686"/>
              <a:gd name="connsiteX1" fmla="*/ 65314 w 362096"/>
              <a:gd name="connsiteY1" fmla="*/ 32657 h 315686"/>
              <a:gd name="connsiteX2" fmla="*/ 195943 w 362096"/>
              <a:gd name="connsiteY2" fmla="*/ 0 h 315686"/>
              <a:gd name="connsiteX3" fmla="*/ 359229 w 362096"/>
              <a:gd name="connsiteY3" fmla="*/ 10886 h 315686"/>
              <a:gd name="connsiteX4" fmla="*/ 326571 w 362096"/>
              <a:gd name="connsiteY4" fmla="*/ 32657 h 315686"/>
              <a:gd name="connsiteX5" fmla="*/ 250371 w 362096"/>
              <a:gd name="connsiteY5" fmla="*/ 43543 h 315686"/>
              <a:gd name="connsiteX6" fmla="*/ 141514 w 362096"/>
              <a:gd name="connsiteY6" fmla="*/ 76200 h 315686"/>
              <a:gd name="connsiteX7" fmla="*/ 108857 w 362096"/>
              <a:gd name="connsiteY7" fmla="*/ 97971 h 315686"/>
              <a:gd name="connsiteX8" fmla="*/ 315686 w 362096"/>
              <a:gd name="connsiteY8" fmla="*/ 119743 h 315686"/>
              <a:gd name="connsiteX9" fmla="*/ 283029 w 362096"/>
              <a:gd name="connsiteY9" fmla="*/ 141514 h 315686"/>
              <a:gd name="connsiteX10" fmla="*/ 217714 w 362096"/>
              <a:gd name="connsiteY10" fmla="*/ 163286 h 315686"/>
              <a:gd name="connsiteX11" fmla="*/ 185057 w 362096"/>
              <a:gd name="connsiteY11" fmla="*/ 174171 h 315686"/>
              <a:gd name="connsiteX12" fmla="*/ 217714 w 362096"/>
              <a:gd name="connsiteY12" fmla="*/ 185057 h 315686"/>
              <a:gd name="connsiteX13" fmla="*/ 261257 w 362096"/>
              <a:gd name="connsiteY13" fmla="*/ 195943 h 315686"/>
              <a:gd name="connsiteX14" fmla="*/ 185057 w 362096"/>
              <a:gd name="connsiteY14" fmla="*/ 261257 h 315686"/>
              <a:gd name="connsiteX15" fmla="*/ 228600 w 362096"/>
              <a:gd name="connsiteY15" fmla="*/ 304800 h 315686"/>
              <a:gd name="connsiteX16" fmla="*/ 228600 w 362096"/>
              <a:gd name="connsiteY16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096" h="315686">
                <a:moveTo>
                  <a:pt x="0" y="43543"/>
                </a:moveTo>
                <a:cubicBezTo>
                  <a:pt x="21771" y="39914"/>
                  <a:pt x="43901" y="38010"/>
                  <a:pt x="65314" y="32657"/>
                </a:cubicBezTo>
                <a:cubicBezTo>
                  <a:pt x="237821" y="-10469"/>
                  <a:pt x="25038" y="28485"/>
                  <a:pt x="195943" y="0"/>
                </a:cubicBezTo>
                <a:cubicBezTo>
                  <a:pt x="250372" y="3629"/>
                  <a:pt x="306308" y="-2344"/>
                  <a:pt x="359229" y="10886"/>
                </a:cubicBezTo>
                <a:cubicBezTo>
                  <a:pt x="371922" y="14059"/>
                  <a:pt x="339102" y="28898"/>
                  <a:pt x="326571" y="32657"/>
                </a:cubicBezTo>
                <a:cubicBezTo>
                  <a:pt x="301995" y="40030"/>
                  <a:pt x="275615" y="38953"/>
                  <a:pt x="250371" y="43543"/>
                </a:cubicBezTo>
                <a:cubicBezTo>
                  <a:pt x="229455" y="47346"/>
                  <a:pt x="152162" y="69102"/>
                  <a:pt x="141514" y="76200"/>
                </a:cubicBezTo>
                <a:lnTo>
                  <a:pt x="108857" y="97971"/>
                </a:lnTo>
                <a:cubicBezTo>
                  <a:pt x="177800" y="105228"/>
                  <a:pt x="248432" y="102929"/>
                  <a:pt x="315686" y="119743"/>
                </a:cubicBezTo>
                <a:cubicBezTo>
                  <a:pt x="328378" y="122916"/>
                  <a:pt x="294984" y="136201"/>
                  <a:pt x="283029" y="141514"/>
                </a:cubicBezTo>
                <a:cubicBezTo>
                  <a:pt x="262058" y="150835"/>
                  <a:pt x="239486" y="156029"/>
                  <a:pt x="217714" y="163286"/>
                </a:cubicBezTo>
                <a:lnTo>
                  <a:pt x="185057" y="174171"/>
                </a:lnTo>
                <a:cubicBezTo>
                  <a:pt x="195943" y="177800"/>
                  <a:pt x="206681" y="181905"/>
                  <a:pt x="217714" y="185057"/>
                </a:cubicBezTo>
                <a:cubicBezTo>
                  <a:pt x="232099" y="189167"/>
                  <a:pt x="258323" y="181272"/>
                  <a:pt x="261257" y="195943"/>
                </a:cubicBezTo>
                <a:cubicBezTo>
                  <a:pt x="267681" y="228060"/>
                  <a:pt x="201164" y="253203"/>
                  <a:pt x="185057" y="261257"/>
                </a:cubicBezTo>
                <a:cubicBezTo>
                  <a:pt x="224641" y="274452"/>
                  <a:pt x="218044" y="262577"/>
                  <a:pt x="228600" y="304800"/>
                </a:cubicBezTo>
                <a:cubicBezTo>
                  <a:pt x="229480" y="308320"/>
                  <a:pt x="228600" y="312057"/>
                  <a:pt x="228600" y="31568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50361" y="5534185"/>
                <a:ext cx="74219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61" y="5534185"/>
                <a:ext cx="742191" cy="677108"/>
              </a:xfrm>
              <a:prstGeom prst="rect">
                <a:avLst/>
              </a:prstGeom>
              <a:blipFill rotWithShape="0"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31157" y="5573119"/>
                <a:ext cx="194707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7" y="5573119"/>
                <a:ext cx="1947071" cy="677108"/>
              </a:xfrm>
              <a:prstGeom prst="rect">
                <a:avLst/>
              </a:prstGeom>
              <a:blipFill rotWithShape="0"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16633" y="5566904"/>
                <a:ext cx="128079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33" y="5566904"/>
                <a:ext cx="1280799" cy="677108"/>
              </a:xfrm>
              <a:prstGeom prst="rect">
                <a:avLst/>
              </a:prstGeom>
              <a:blipFill rotWithShape="0"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7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010400" cy="7651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12115800" cy="54102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- No relationship, No equality or inequality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Simplify and evaluate</a:t>
            </a:r>
          </a:p>
          <a:p>
            <a:pPr lvl="1" algn="l"/>
            <a:r>
              <a:rPr lang="en-US" sz="3200" b="1" dirty="0">
                <a:solidFill>
                  <a:srgbClr val="FFFF00"/>
                </a:solidFill>
              </a:rPr>
              <a:t>5 things You can do to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</a:t>
            </a:r>
            <a:r>
              <a:rPr lang="en-US" sz="3200" b="1" dirty="0">
                <a:solidFill>
                  <a:srgbClr val="FFFF00"/>
                </a:solidFill>
              </a:rPr>
              <a:t> an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Expression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Expand it! (Factoring)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Condense it! (Distribute and combine like terms and simplify exponents)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Multiply by 1 (in terms of the conjugate)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 complex fractions</a:t>
            </a:r>
          </a:p>
          <a:p>
            <a:pPr marL="1371600" lvl="2" indent="-457200" algn="l">
              <a:buFontTx/>
              <a:buChar char="-"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Get a common denominator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Order of operations for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Simplifying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- PEMDAS (which really should be GEMDAS)</a:t>
            </a:r>
          </a:p>
          <a:p>
            <a:pPr algn="l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4574495"/>
            <a:ext cx="3581400" cy="1020762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Equations =</a:t>
            </a:r>
            <a:endParaRPr lang="en-US" sz="4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627914" y="4419600"/>
                <a:ext cx="5878286" cy="1020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Inequalities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&lt;,≤,≥,&gt;</m:t>
                    </m:r>
                  </m:oMath>
                </a14:m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14" y="4419600"/>
                <a:ext cx="5878286" cy="1020762"/>
              </a:xfrm>
              <a:prstGeom prst="rect">
                <a:avLst/>
              </a:prstGeom>
              <a:blipFill>
                <a:blip r:embed="rId2"/>
                <a:stretch>
                  <a:fillRect l="-4145" t="-6587" b="-2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2"/>
          <p:cNvSpPr txBox="1">
            <a:spLocks/>
          </p:cNvSpPr>
          <p:nvPr/>
        </p:nvSpPr>
        <p:spPr>
          <a:xfrm>
            <a:off x="266700" y="5318919"/>
            <a:ext cx="4386943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- Answers are finite!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10200" y="5257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b="1" dirty="0">
                <a:solidFill>
                  <a:srgbClr val="FFFF00"/>
                </a:solidFill>
              </a:rPr>
              <a:t>Answers are infinite!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FFFF00"/>
                </a:solidFill>
              </a:rPr>
              <a:t>Interval Notation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830490"/>
            <a:ext cx="11887200" cy="227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FFFF00"/>
                </a:solidFill>
              </a:rPr>
              <a:t>- A relationship between two expressions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- We will still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simplify</a:t>
            </a:r>
            <a:r>
              <a:rPr lang="en-US" sz="3600" b="1" dirty="0">
                <a:solidFill>
                  <a:srgbClr val="FFFF00"/>
                </a:solidFill>
              </a:rPr>
              <a:t> the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expressions </a:t>
            </a:r>
            <a:r>
              <a:rPr lang="en-US" sz="3600" b="1" dirty="0">
                <a:solidFill>
                  <a:srgbClr val="FFFF00"/>
                </a:solidFill>
              </a:rPr>
              <a:t>on each side of equals sign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- We will also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solve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equation/inequality </a:t>
            </a:r>
            <a:r>
              <a:rPr lang="en-US" sz="3600" b="1" dirty="0">
                <a:solidFill>
                  <a:srgbClr val="FFFF00"/>
                </a:solidFill>
              </a:rPr>
              <a:t>using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inverse operations </a:t>
            </a:r>
            <a:r>
              <a:rPr lang="en-US" sz="3600" b="1" dirty="0">
                <a:solidFill>
                  <a:srgbClr val="FFFF00"/>
                </a:solidFill>
              </a:rPr>
              <a:t>across the equal sign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- Order of operations for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Solving</a:t>
            </a:r>
            <a:r>
              <a:rPr lang="en-US" sz="3600" b="1" dirty="0">
                <a:solidFill>
                  <a:srgbClr val="FFFF00"/>
                </a:solidFill>
              </a:rPr>
              <a:t>; SADMEP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5315"/>
            <a:ext cx="7010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Equations/Inequalities </a:t>
            </a:r>
          </a:p>
        </p:txBody>
      </p:sp>
    </p:spTree>
    <p:extLst>
      <p:ext uri="{BB962C8B-B14F-4D97-AF65-F5344CB8AC3E}">
        <p14:creationId xmlns:p14="http://schemas.microsoft.com/office/powerpoint/2010/main" val="12539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</TotalTime>
  <Words>362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Century Gothic</vt:lpstr>
      <vt:lpstr>Wingdings 3</vt:lpstr>
      <vt:lpstr>Ion</vt:lpstr>
      <vt:lpstr>Expressions </vt:lpstr>
      <vt:lpstr>PowerPoint Presentation</vt:lpstr>
      <vt:lpstr>Exponents</vt:lpstr>
      <vt:lpstr>Exponent Properties</vt:lpstr>
      <vt:lpstr>Exponent Properties</vt:lpstr>
      <vt:lpstr>Simplifying Exponents</vt:lpstr>
      <vt:lpstr>PowerPoint Presentation</vt:lpstr>
      <vt:lpstr>Expressions </vt:lpstr>
      <vt:lpstr>Equations =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Expressions</dc:title>
  <dc:creator>Cooper, David J</dc:creator>
  <cp:lastModifiedBy>Cooper, David J</cp:lastModifiedBy>
  <cp:revision>24</cp:revision>
  <dcterms:created xsi:type="dcterms:W3CDTF">2013-01-10T14:03:12Z</dcterms:created>
  <dcterms:modified xsi:type="dcterms:W3CDTF">2017-08-14T18:28:58Z</dcterms:modified>
</cp:coreProperties>
</file>