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22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9CC4-2F01-487E-BD10-85BC4A09EED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22D7-E336-4FFC-8E4F-E14326495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9CC4-2F01-487E-BD10-85BC4A09EED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22D7-E336-4FFC-8E4F-E14326495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5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9CC4-2F01-487E-BD10-85BC4A09EED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22D7-E336-4FFC-8E4F-E14326495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9CC4-2F01-487E-BD10-85BC4A09EED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22D7-E336-4FFC-8E4F-E14326495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0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9CC4-2F01-487E-BD10-85BC4A09EED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22D7-E336-4FFC-8E4F-E14326495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5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9CC4-2F01-487E-BD10-85BC4A09EED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22D7-E336-4FFC-8E4F-E14326495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9CC4-2F01-487E-BD10-85BC4A09EED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22D7-E336-4FFC-8E4F-E14326495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3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9CC4-2F01-487E-BD10-85BC4A09EED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22D7-E336-4FFC-8E4F-E14326495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2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9CC4-2F01-487E-BD10-85BC4A09EED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22D7-E336-4FFC-8E4F-E14326495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9CC4-2F01-487E-BD10-85BC4A09EED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22D7-E336-4FFC-8E4F-E14326495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7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9CC4-2F01-487E-BD10-85BC4A09EED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22D7-E336-4FFC-8E4F-E14326495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9CC4-2F01-487E-BD10-85BC4A09EED8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622D7-E336-4FFC-8E4F-E14326495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1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533400" y="1143000"/>
                <a:ext cx="11201400" cy="3124200"/>
              </a:xfrm>
            </p:spPr>
            <p:txBody>
              <a:bodyPr anchor="t">
                <a:normAutofit/>
              </a:bodyPr>
              <a:lstStyle/>
              <a:p>
                <a:pPr algn="l"/>
                <a:r>
                  <a:rPr lang="en-US" sz="3200" u="sng" dirty="0">
                    <a:solidFill>
                      <a:srgbClr val="99FF33"/>
                    </a:solidFill>
                  </a:rPr>
                  <a:t>Domain</a:t>
                </a:r>
                <a:r>
                  <a:rPr lang="en-US" sz="3200" dirty="0">
                    <a:solidFill>
                      <a:srgbClr val="99FF33"/>
                    </a:solidFill>
                  </a:rPr>
                  <a:t>: the set of all x (independent) values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br>
                  <a:rPr lang="en-US" sz="3200" dirty="0">
                    <a:solidFill>
                      <a:schemeClr val="bg1"/>
                    </a:solidFill>
                  </a:rPr>
                </a:br>
                <a:r>
                  <a:rPr lang="en-US" sz="3200" dirty="0" smtClean="0">
                    <a:solidFill>
                      <a:schemeClr val="bg1"/>
                    </a:solidFill>
                  </a:rPr>
                  <a:t>     </a:t>
                </a:r>
                <a:r>
                  <a:rPr lang="en-US" sz="3200" dirty="0" smtClean="0">
                    <a:solidFill>
                      <a:srgbClr val="99FF33"/>
                    </a:solidFill>
                  </a:rPr>
                  <a:t>1</a:t>
                </a:r>
                <a:r>
                  <a:rPr lang="en-US" sz="3200" dirty="0">
                    <a:solidFill>
                      <a:srgbClr val="99FF33"/>
                    </a:solidFill>
                  </a:rPr>
                  <a:t>.</a:t>
                </a:r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>
                    <a:solidFill>
                      <a:schemeClr val="bg1"/>
                    </a:solidFill>
                  </a:rPr>
                  <a:t>Assume it is (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∞,∞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) until you find </a:t>
                </a:r>
                <a:r>
                  <a:rPr lang="en-US" sz="3200" dirty="0" smtClean="0">
                    <a:solidFill>
                      <a:schemeClr val="bg1"/>
                    </a:solidFill>
                  </a:rPr>
                  <a:t>discontinuities</a:t>
                </a:r>
                <a:r>
                  <a:rPr lang="en-US" sz="3200" dirty="0">
                    <a:solidFill>
                      <a:schemeClr val="bg1"/>
                    </a:solidFill>
                  </a:rPr>
                  <a:t>!</a:t>
                </a:r>
                <a:br>
                  <a:rPr lang="en-US" sz="3200" dirty="0">
                    <a:solidFill>
                      <a:schemeClr val="bg1"/>
                    </a:solidFill>
                  </a:rPr>
                </a:br>
                <a:r>
                  <a:rPr lang="en-US" sz="3200" dirty="0" smtClean="0">
                    <a:solidFill>
                      <a:schemeClr val="bg1"/>
                    </a:solidFill>
                  </a:rPr>
                  <a:t>     </a:t>
                </a:r>
                <a:r>
                  <a:rPr lang="en-US" sz="3200" dirty="0" smtClean="0">
                    <a:solidFill>
                      <a:srgbClr val="99FF33"/>
                    </a:solidFill>
                  </a:rPr>
                  <a:t>2</a:t>
                </a:r>
                <a:r>
                  <a:rPr lang="en-US" sz="3200" dirty="0">
                    <a:solidFill>
                      <a:srgbClr val="99FF33"/>
                    </a:solidFill>
                  </a:rPr>
                  <a:t>.</a:t>
                </a:r>
                <a:r>
                  <a:rPr lang="en-US" sz="3200" dirty="0">
                    <a:solidFill>
                      <a:schemeClr val="bg1"/>
                    </a:solidFill>
                  </a:rPr>
                  <a:t> Only </a:t>
                </a:r>
                <a:r>
                  <a:rPr lang="en-US" sz="3200" dirty="0" smtClean="0">
                    <a:solidFill>
                      <a:schemeClr val="bg1"/>
                    </a:solidFill>
                  </a:rPr>
                  <a:t>3 </a:t>
                </a:r>
                <a:r>
                  <a:rPr lang="en-US" sz="3200" dirty="0">
                    <a:solidFill>
                      <a:schemeClr val="bg1"/>
                    </a:solidFill>
                  </a:rPr>
                  <a:t>main things restrict domain</a:t>
                </a:r>
                <a:br>
                  <a:rPr lang="en-US" sz="3200" dirty="0">
                    <a:solidFill>
                      <a:schemeClr val="bg1"/>
                    </a:solidFill>
                  </a:rPr>
                </a:br>
                <a:r>
                  <a:rPr lang="en-US" sz="3200" dirty="0">
                    <a:solidFill>
                      <a:schemeClr val="bg1"/>
                    </a:solidFill>
                  </a:rPr>
                  <a:t>		- negatives under a radical</a:t>
                </a:r>
                <a:br>
                  <a:rPr lang="en-US" sz="3200" dirty="0">
                    <a:solidFill>
                      <a:schemeClr val="bg1"/>
                    </a:solidFill>
                  </a:rPr>
                </a:br>
                <a:r>
                  <a:rPr lang="en-US" sz="3200" dirty="0">
                    <a:solidFill>
                      <a:schemeClr val="bg1"/>
                    </a:solidFill>
                  </a:rPr>
                  <a:t>		- 0’s in the denominator</a:t>
                </a:r>
                <a:br>
                  <a:rPr lang="en-US" sz="3200" dirty="0">
                    <a:solidFill>
                      <a:schemeClr val="bg1"/>
                    </a:solidFill>
                  </a:rPr>
                </a:br>
                <a:r>
                  <a:rPr lang="en-US" sz="3200" dirty="0">
                    <a:solidFill>
                      <a:schemeClr val="bg1"/>
                    </a:solidFill>
                  </a:rPr>
                  <a:t>		- Log of a negative</a:t>
                </a:r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533400" y="1143000"/>
                <a:ext cx="11201400" cy="3124200"/>
              </a:xfrm>
              <a:blipFill rotWithShape="0">
                <a:blip r:embed="rId2"/>
                <a:stretch>
                  <a:fillRect l="-1415" t="-2539" b="-2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533400" y="4953000"/>
            <a:ext cx="11201400" cy="2743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u="sng" dirty="0">
                <a:solidFill>
                  <a:srgbClr val="99FF33"/>
                </a:solidFill>
              </a:rPr>
              <a:t>Discontinuity</a:t>
            </a:r>
            <a:r>
              <a:rPr lang="en-US" sz="3200" dirty="0">
                <a:solidFill>
                  <a:srgbClr val="99FF33"/>
                </a:solidFill>
              </a:rPr>
              <a:t>: factor, set the denominator =  0</a:t>
            </a:r>
          </a:p>
          <a:p>
            <a:pPr algn="l"/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rgbClr val="99FF33"/>
                </a:solidFill>
              </a:rPr>
              <a:t>1</a:t>
            </a:r>
            <a:r>
              <a:rPr lang="en-US" sz="3200" dirty="0">
                <a:solidFill>
                  <a:srgbClr val="99FF33"/>
                </a:solidFill>
              </a:rPr>
              <a:t>.</a:t>
            </a:r>
            <a:r>
              <a:rPr lang="en-US" sz="3200" dirty="0">
                <a:solidFill>
                  <a:schemeClr val="bg1"/>
                </a:solidFill>
              </a:rPr>
              <a:t> Point discontinuity – factors “reduce” to </a:t>
            </a:r>
            <a:r>
              <a:rPr lang="en-US" sz="3200" dirty="0" smtClean="0">
                <a:solidFill>
                  <a:schemeClr val="bg1"/>
                </a:solidFill>
              </a:rPr>
              <a:t>become </a:t>
            </a:r>
            <a:r>
              <a:rPr lang="en-US" sz="3200" dirty="0">
                <a:solidFill>
                  <a:schemeClr val="bg1"/>
                </a:solidFill>
              </a:rPr>
              <a:t>a value of 1</a:t>
            </a:r>
          </a:p>
          <a:p>
            <a:pPr algn="l"/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rgbClr val="99FF33"/>
                </a:solidFill>
              </a:rPr>
              <a:t>2</a:t>
            </a:r>
            <a:r>
              <a:rPr lang="en-US" sz="3200" dirty="0">
                <a:solidFill>
                  <a:srgbClr val="99FF33"/>
                </a:solidFill>
              </a:rPr>
              <a:t>.</a:t>
            </a:r>
            <a:r>
              <a:rPr lang="en-US" sz="3200" dirty="0">
                <a:solidFill>
                  <a:schemeClr val="bg1"/>
                </a:solidFill>
              </a:rPr>
              <a:t> Vertical Asymptote – factors do not </a:t>
            </a:r>
            <a:r>
              <a:rPr lang="en-US" sz="3200" dirty="0" smtClean="0">
                <a:solidFill>
                  <a:schemeClr val="bg1"/>
                </a:solidFill>
              </a:rPr>
              <a:t>“</a:t>
            </a:r>
            <a:r>
              <a:rPr lang="en-US" sz="3200" dirty="0">
                <a:solidFill>
                  <a:schemeClr val="bg1"/>
                </a:solidFill>
              </a:rPr>
              <a:t>reduce”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152400"/>
            <a:ext cx="11201400" cy="10668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Review</a:t>
            </a:r>
            <a:endParaRPr lang="en-US" sz="60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111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962400"/>
            <a:ext cx="11049000" cy="2286000"/>
          </a:xfrm>
        </p:spPr>
        <p:txBody>
          <a:bodyPr anchor="t">
            <a:normAutofit/>
          </a:bodyPr>
          <a:lstStyle/>
          <a:p>
            <a:pPr algn="l"/>
            <a:r>
              <a:rPr lang="en-US" sz="3200" u="sng" dirty="0">
                <a:solidFill>
                  <a:srgbClr val="99FF33"/>
                </a:solidFill>
              </a:rPr>
              <a:t>ZEROES, X-INTERCEPTS</a:t>
            </a:r>
            <a:r>
              <a:rPr lang="en-US" sz="3200" dirty="0">
                <a:solidFill>
                  <a:srgbClr val="99FF33"/>
                </a:solidFill>
              </a:rPr>
              <a:t>: set numerator = 0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     </a:t>
            </a:r>
            <a:r>
              <a:rPr lang="en-US" sz="3200" dirty="0" smtClean="0">
                <a:solidFill>
                  <a:srgbClr val="99FF33"/>
                </a:solidFill>
              </a:rPr>
              <a:t>1</a:t>
            </a:r>
            <a:r>
              <a:rPr lang="en-US" sz="3200" dirty="0">
                <a:solidFill>
                  <a:srgbClr val="99FF33"/>
                </a:solidFill>
              </a:rPr>
              <a:t>.</a:t>
            </a:r>
            <a:r>
              <a:rPr lang="en-US" sz="3200" dirty="0">
                <a:solidFill>
                  <a:schemeClr val="bg1"/>
                </a:solidFill>
              </a:rPr>
              <a:t> Zeroes can be real and/or complex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rgbClr val="99FF33"/>
                </a:solidFill>
              </a:rPr>
              <a:t>2</a:t>
            </a:r>
            <a:r>
              <a:rPr lang="en-US" sz="3200" dirty="0">
                <a:solidFill>
                  <a:srgbClr val="99FF33"/>
                </a:solidFill>
              </a:rPr>
              <a:t>. </a:t>
            </a:r>
            <a:r>
              <a:rPr lang="en-US" sz="3200" dirty="0">
                <a:solidFill>
                  <a:schemeClr val="bg1"/>
                </a:solidFill>
              </a:rPr>
              <a:t>Real zeroes list where the function crosses </a:t>
            </a:r>
            <a:r>
              <a:rPr lang="en-US" sz="3200" dirty="0" smtClean="0">
                <a:solidFill>
                  <a:schemeClr val="bg1"/>
                </a:solidFill>
              </a:rPr>
              <a:t>the </a:t>
            </a:r>
            <a:r>
              <a:rPr lang="en-US" sz="3200" dirty="0">
                <a:solidFill>
                  <a:schemeClr val="bg1"/>
                </a:solidFill>
              </a:rPr>
              <a:t>x-axis, the  </a:t>
            </a:r>
            <a:r>
              <a:rPr lang="en-US" sz="3200" dirty="0" smtClean="0">
                <a:solidFill>
                  <a:schemeClr val="bg1"/>
                </a:solidFill>
              </a:rPr>
              <a:t>   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     x-intercepts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0" y="152400"/>
            <a:ext cx="7467601" cy="10668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Review</a:t>
            </a:r>
            <a:endParaRPr lang="en-US" sz="60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1341438"/>
            <a:ext cx="11201400" cy="22399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u="sng" dirty="0">
                <a:solidFill>
                  <a:srgbClr val="99FF33"/>
                </a:solidFill>
              </a:rPr>
              <a:t>Asymptote</a:t>
            </a:r>
            <a:r>
              <a:rPr lang="en-US" sz="3200" dirty="0">
                <a:solidFill>
                  <a:srgbClr val="99FF33"/>
                </a:solidFill>
              </a:rPr>
              <a:t>: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     Imaginary </a:t>
            </a:r>
            <a:r>
              <a:rPr lang="en-US" sz="3200" dirty="0">
                <a:solidFill>
                  <a:schemeClr val="bg1"/>
                </a:solidFill>
              </a:rPr>
              <a:t>line that describes the </a:t>
            </a:r>
            <a:r>
              <a:rPr lang="en-US" sz="3200" dirty="0" smtClean="0">
                <a:solidFill>
                  <a:schemeClr val="bg1"/>
                </a:solidFill>
              </a:rPr>
              <a:t>“</a:t>
            </a:r>
            <a:r>
              <a:rPr lang="en-US" sz="3200" dirty="0">
                <a:solidFill>
                  <a:schemeClr val="bg1"/>
                </a:solidFill>
              </a:rPr>
              <a:t>forever” behavior of the </a:t>
            </a:r>
            <a:r>
              <a:rPr lang="en-US" sz="3200" dirty="0" smtClean="0">
                <a:solidFill>
                  <a:schemeClr val="bg1"/>
                </a:solidFill>
              </a:rPr>
              <a:t>    </a:t>
            </a:r>
          </a:p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     graph</a:t>
            </a:r>
            <a:r>
              <a:rPr lang="en-US" sz="3200" dirty="0">
                <a:solidFill>
                  <a:schemeClr val="bg1"/>
                </a:solidFill>
              </a:rPr>
              <a:t>, a line </a:t>
            </a:r>
            <a:r>
              <a:rPr lang="en-US" sz="3200" dirty="0" smtClean="0">
                <a:solidFill>
                  <a:schemeClr val="bg1"/>
                </a:solidFill>
              </a:rPr>
              <a:t>the graph </a:t>
            </a:r>
            <a:r>
              <a:rPr lang="en-US" sz="3200" dirty="0">
                <a:solidFill>
                  <a:schemeClr val="bg1"/>
                </a:solidFill>
              </a:rPr>
              <a:t>is </a:t>
            </a:r>
            <a:r>
              <a:rPr lang="en-US" sz="3200" dirty="0" smtClean="0">
                <a:solidFill>
                  <a:schemeClr val="bg1"/>
                </a:solidFill>
              </a:rPr>
              <a:t>approaching.</a:t>
            </a:r>
          </a:p>
          <a:p>
            <a:pPr algn="l"/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    (NOT that inaccurate definition that says it’s an imaginary line    </a:t>
            </a:r>
          </a:p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     the graph never crosses)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152400"/>
            <a:ext cx="11201400" cy="10668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Review</a:t>
            </a:r>
            <a:endParaRPr lang="en-US" sz="60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069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1219200"/>
            <a:ext cx="11201400" cy="152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u="sng" dirty="0">
                <a:solidFill>
                  <a:srgbClr val="99FF33"/>
                </a:solidFill>
              </a:rPr>
              <a:t>Range</a:t>
            </a:r>
            <a:r>
              <a:rPr lang="en-US" sz="3200" dirty="0">
                <a:solidFill>
                  <a:srgbClr val="99FF33"/>
                </a:solidFill>
              </a:rPr>
              <a:t>: the set of all y (dependent) values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Graph it out, use domain, use horizontal asymptote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0" y="152400"/>
            <a:ext cx="7467601" cy="10668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Review</a:t>
            </a:r>
            <a:endParaRPr lang="en-US" sz="60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533400" y="2362200"/>
                <a:ext cx="11201400" cy="3505200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200" u="sng" dirty="0">
                    <a:solidFill>
                      <a:srgbClr val="99FF33"/>
                    </a:solidFill>
                  </a:rPr>
                  <a:t>Horizontal Asymptote</a:t>
                </a:r>
                <a:r>
                  <a:rPr lang="en-US" sz="3200" dirty="0">
                    <a:solidFill>
                      <a:srgbClr val="99FF33"/>
                    </a:solidFill>
                  </a:rPr>
                  <a:t>: </a:t>
                </a:r>
                <a:r>
                  <a:rPr lang="en-US" sz="3200" dirty="0">
                    <a:solidFill>
                      <a:schemeClr val="bg1"/>
                    </a:solidFill>
                  </a:rPr>
                  <a:t/>
                </a:r>
                <a:br>
                  <a:rPr lang="en-US" sz="3200" dirty="0">
                    <a:solidFill>
                      <a:schemeClr val="bg1"/>
                    </a:solidFill>
                  </a:rPr>
                </a:br>
                <a:r>
                  <a:rPr lang="en-US" sz="2800" dirty="0">
                    <a:solidFill>
                      <a:schemeClr val="bg1"/>
                    </a:solidFill>
                  </a:rPr>
                  <a:t>1. Rational functions have them</a:t>
                </a:r>
              </a:p>
              <a:p>
                <a:pPr algn="l"/>
                <a:r>
                  <a:rPr lang="en-US" sz="2800" dirty="0">
                    <a:solidFill>
                      <a:schemeClr val="bg1"/>
                    </a:solidFill>
                  </a:rPr>
                  <a:t>  degree of num</a:t>
                </a:r>
                <a14:m>
                  <m:oMath xmlns:m="http://schemas.openxmlformats.org/officeDocument/2006/math">
                    <m:r>
                      <a:rPr lang="en-US" sz="280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degree of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denom</a:t>
                </a:r>
                <a:r>
                  <a:rPr lang="en-US" sz="2800" dirty="0">
                    <a:solidFill>
                      <a:schemeClr val="bg1"/>
                    </a:solidFill>
                  </a:rPr>
                  <a:t>  H.A. is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pPr algn="l"/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sz="2800" dirty="0">
                    <a:solidFill>
                      <a:schemeClr val="bg1"/>
                    </a:solidFill>
                  </a:rPr>
                  <a:t> degree of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num</a:t>
                </a:r>
                <a:r>
                  <a:rPr lang="en-US" sz="2800" dirty="0">
                    <a:solidFill>
                      <a:schemeClr val="bg1"/>
                    </a:solidFill>
                  </a:rPr>
                  <a:t> =  degree of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denom</a:t>
                </a:r>
                <a:r>
                  <a:rPr lang="en-US" sz="2800" dirty="0">
                    <a:solidFill>
                      <a:schemeClr val="bg1"/>
                    </a:solidFill>
                  </a:rPr>
                  <a:t>  H.A. is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𝐿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𝐶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𝐿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𝐶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𝐷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pPr algn="l"/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sz="2800" dirty="0">
                    <a:solidFill>
                      <a:schemeClr val="bg1"/>
                    </a:solidFill>
                  </a:rPr>
                  <a:t> degree of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num</a:t>
                </a:r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degree of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denom</a:t>
                </a:r>
                <a:r>
                  <a:rPr lang="en-US" sz="2800" dirty="0">
                    <a:solidFill>
                      <a:schemeClr val="bg1"/>
                    </a:solidFill>
                  </a:rPr>
                  <a:t>  No H.A. (slant)</a:t>
                </a:r>
              </a:p>
              <a:p>
                <a:pPr algn="l"/>
                <a:r>
                  <a:rPr lang="en-US" sz="2800" dirty="0">
                    <a:solidFill>
                      <a:schemeClr val="bg1"/>
                    </a:solidFill>
                  </a:rPr>
                  <a:t>2. Exponential functions have them</a:t>
                </a:r>
              </a:p>
              <a:p>
                <a:pPr algn="l"/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sz="2800" dirty="0">
                    <a:solidFill>
                      <a:schemeClr val="bg1"/>
                    </a:solidFill>
                  </a:rPr>
                  <a:t> Follow the vertical transformation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362200"/>
                <a:ext cx="11201400" cy="3505200"/>
              </a:xfrm>
              <a:prstGeom prst="rect">
                <a:avLst/>
              </a:prstGeom>
              <a:blipFill rotWithShape="0">
                <a:blip r:embed="rId2"/>
                <a:stretch>
                  <a:fillRect l="-1415" t="-2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/>
          <p:cNvSpPr txBox="1">
            <a:spLocks/>
          </p:cNvSpPr>
          <p:nvPr/>
        </p:nvSpPr>
        <p:spPr>
          <a:xfrm>
            <a:off x="533400" y="5867400"/>
            <a:ext cx="10134600" cy="152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u="sng" dirty="0">
                <a:solidFill>
                  <a:srgbClr val="99FF33"/>
                </a:solidFill>
              </a:rPr>
              <a:t>Y-intercept</a:t>
            </a:r>
            <a:r>
              <a:rPr lang="en-US" sz="3200" dirty="0">
                <a:solidFill>
                  <a:srgbClr val="99FF33"/>
                </a:solidFill>
              </a:rPr>
              <a:t>: let x = 0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152400"/>
            <a:ext cx="11201400" cy="10668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Review</a:t>
            </a:r>
            <a:endParaRPr lang="en-US" sz="60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009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11201400" cy="3200400"/>
          </a:xfrm>
        </p:spPr>
        <p:txBody>
          <a:bodyPr anchor="t">
            <a:normAutofit/>
          </a:bodyPr>
          <a:lstStyle/>
          <a:p>
            <a:pPr algn="l"/>
            <a:r>
              <a:rPr lang="en-US" sz="3200" u="sng" dirty="0">
                <a:solidFill>
                  <a:srgbClr val="99FF33"/>
                </a:solidFill>
              </a:rPr>
              <a:t>Some Graphs</a:t>
            </a:r>
            <a:r>
              <a:rPr lang="en-US" sz="3200" dirty="0">
                <a:solidFill>
                  <a:srgbClr val="99FF33"/>
                </a:solidFill>
              </a:rPr>
              <a:t>: </a:t>
            </a:r>
            <a:br>
              <a:rPr lang="en-US" sz="3200" dirty="0">
                <a:solidFill>
                  <a:srgbClr val="99FF33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rgbClr val="99FF33"/>
                </a:solidFill>
              </a:rPr>
              <a:t>1.</a:t>
            </a:r>
            <a:r>
              <a:rPr lang="en-US" sz="3200" dirty="0">
                <a:solidFill>
                  <a:schemeClr val="bg1"/>
                </a:solidFill>
              </a:rPr>
              <a:t> piecewise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rgbClr val="99FF33"/>
                </a:solidFill>
              </a:rPr>
              <a:t>2. </a:t>
            </a:r>
            <a:r>
              <a:rPr lang="en-US" sz="3200" dirty="0" err="1">
                <a:solidFill>
                  <a:schemeClr val="bg1"/>
                </a:solidFill>
              </a:rPr>
              <a:t>signum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rgbClr val="99FF33"/>
                </a:solidFill>
              </a:rPr>
              <a:t>3.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greatest integer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     	</a:t>
            </a:r>
            <a:r>
              <a:rPr lang="en-US" sz="3200" dirty="0" smtClean="0">
                <a:solidFill>
                  <a:srgbClr val="99FF33"/>
                </a:solidFill>
              </a:rPr>
              <a:t>4.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absolute </a:t>
            </a:r>
            <a:r>
              <a:rPr lang="en-US" sz="3200" dirty="0" smtClean="0">
                <a:solidFill>
                  <a:schemeClr val="bg1"/>
                </a:solidFill>
              </a:rPr>
              <a:t>value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rgbClr val="99FF33"/>
                </a:solidFill>
              </a:rPr>
              <a:t>5.</a:t>
            </a:r>
            <a:r>
              <a:rPr lang="en-US" sz="3200" dirty="0" smtClean="0">
                <a:solidFill>
                  <a:schemeClr val="bg1"/>
                </a:solidFill>
              </a:rPr>
              <a:t> All other parent functions on your blue piece of paper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0" y="152400"/>
            <a:ext cx="7467601" cy="10668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Review</a:t>
            </a:r>
            <a:endParaRPr lang="en-US" sz="60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533400" y="4389438"/>
                <a:ext cx="11201400" cy="246856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200" u="sng" dirty="0">
                    <a:solidFill>
                      <a:srgbClr val="99FF33"/>
                    </a:solidFill>
                  </a:rPr>
                  <a:t>Composition</a:t>
                </a:r>
                <a:r>
                  <a:rPr lang="en-US" sz="3200" dirty="0">
                    <a:solidFill>
                      <a:srgbClr val="99FF33"/>
                    </a:solidFill>
                  </a:rPr>
                  <a:t>:</a:t>
                </a:r>
                <a:r>
                  <a:rPr lang="en-US" sz="3200" dirty="0">
                    <a:solidFill>
                      <a:schemeClr val="bg1"/>
                    </a:solidFill>
                  </a:rPr>
                  <a:t/>
                </a:r>
                <a:br>
                  <a:rPr lang="en-US" sz="3200" dirty="0">
                    <a:solidFill>
                      <a:schemeClr val="bg1"/>
                    </a:solidFill>
                  </a:rPr>
                </a:br>
                <a:r>
                  <a:rPr lang="en-US" sz="3200" dirty="0" smtClean="0">
                    <a:solidFill>
                      <a:schemeClr val="bg1"/>
                    </a:solidFill>
                  </a:rPr>
                  <a:t>     1</a:t>
                </a:r>
                <a:r>
                  <a:rPr lang="en-US" sz="3200" dirty="0">
                    <a:solidFill>
                      <a:schemeClr val="bg1"/>
                    </a:solidFill>
                  </a:rPr>
                  <a:t>. Building a new function from 2 (or </a:t>
                </a:r>
                <a:r>
                  <a:rPr lang="en-US" sz="3200" dirty="0" smtClean="0">
                    <a:solidFill>
                      <a:schemeClr val="bg1"/>
                    </a:solidFill>
                  </a:rPr>
                  <a:t>more</a:t>
                </a:r>
                <a:r>
                  <a:rPr lang="en-US" sz="3200" dirty="0">
                    <a:solidFill>
                      <a:schemeClr val="bg1"/>
                    </a:solidFill>
                  </a:rPr>
                  <a:t>) other functions by </a:t>
                </a:r>
                <a:r>
                  <a:rPr lang="en-US" sz="3200" dirty="0" smtClean="0">
                    <a:solidFill>
                      <a:schemeClr val="bg1"/>
                    </a:solidFill>
                  </a:rPr>
                  <a:t> </a:t>
                </a:r>
              </a:p>
              <a:p>
                <a:pPr algn="l"/>
                <a:r>
                  <a:rPr lang="en-US" sz="3200" dirty="0" smtClean="0">
                    <a:solidFill>
                      <a:schemeClr val="bg1"/>
                    </a:solidFill>
                  </a:rPr>
                  <a:t>     </a:t>
                </a:r>
                <a:r>
                  <a:rPr lang="en-US" sz="3200" dirty="0" err="1" smtClean="0">
                    <a:solidFill>
                      <a:schemeClr val="bg1"/>
                    </a:solidFill>
                  </a:rPr>
                  <a:t>inputing</a:t>
                </a:r>
                <a:r>
                  <a:rPr lang="en-US" sz="3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>
                    <a:solidFill>
                      <a:schemeClr val="bg1"/>
                    </a:solidFill>
                  </a:rPr>
                  <a:t>1 </a:t>
                </a:r>
                <a:r>
                  <a:rPr lang="en-US" sz="3200" dirty="0" smtClean="0">
                    <a:solidFill>
                      <a:schemeClr val="bg1"/>
                    </a:solidFill>
                  </a:rPr>
                  <a:t>function </a:t>
                </a:r>
                <a:r>
                  <a:rPr lang="en-US" sz="3200" dirty="0">
                    <a:solidFill>
                      <a:schemeClr val="bg1"/>
                    </a:solidFill>
                  </a:rPr>
                  <a:t>into the other.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𝑓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3200" dirty="0" smtClean="0">
                  <a:solidFill>
                    <a:schemeClr val="bg1"/>
                  </a:solidFill>
                </a:endParaRPr>
              </a:p>
              <a:p>
                <a:pPr algn="l"/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smtClean="0">
                    <a:solidFill>
                      <a:schemeClr val="bg1"/>
                    </a:solidFill>
                  </a:rPr>
                  <a:t>    2</a:t>
                </a:r>
                <a:r>
                  <a:rPr lang="en-US" sz="3200" dirty="0">
                    <a:solidFill>
                      <a:schemeClr val="bg1"/>
                    </a:solidFill>
                  </a:rPr>
                  <a:t>. Can have an impact on parts of </a:t>
                </a:r>
                <a:r>
                  <a:rPr lang="en-US" sz="3200" dirty="0" smtClean="0">
                    <a:solidFill>
                      <a:schemeClr val="bg1"/>
                    </a:solidFill>
                  </a:rPr>
                  <a:t>function and domain</a:t>
                </a:r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389438"/>
                <a:ext cx="11201400" cy="2468562"/>
              </a:xfrm>
              <a:prstGeom prst="rect">
                <a:avLst/>
              </a:prstGeom>
              <a:blipFill rotWithShape="0">
                <a:blip r:embed="rId2"/>
                <a:stretch>
                  <a:fillRect l="-1415" t="-3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/>
          <p:cNvSpPr txBox="1">
            <a:spLocks/>
          </p:cNvSpPr>
          <p:nvPr/>
        </p:nvSpPr>
        <p:spPr>
          <a:xfrm>
            <a:off x="533400" y="152400"/>
            <a:ext cx="11201400" cy="10668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Review</a:t>
            </a:r>
            <a:endParaRPr lang="en-US" sz="60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330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0"/>
            <a:ext cx="11201400" cy="2286000"/>
          </a:xfrm>
        </p:spPr>
        <p:txBody>
          <a:bodyPr anchor="t">
            <a:normAutofit/>
          </a:bodyPr>
          <a:lstStyle/>
          <a:p>
            <a:pPr algn="l"/>
            <a:r>
              <a:rPr lang="en-US" sz="3200" u="sng" dirty="0">
                <a:solidFill>
                  <a:srgbClr val="99FF33"/>
                </a:solidFill>
              </a:rPr>
              <a:t>Graphs</a:t>
            </a:r>
            <a:r>
              <a:rPr lang="en-US" sz="3200" dirty="0">
                <a:solidFill>
                  <a:srgbClr val="99FF33"/>
                </a:solidFill>
              </a:rPr>
              <a:t>: </a:t>
            </a:r>
            <a:br>
              <a:rPr lang="en-US" sz="3200" dirty="0">
                <a:solidFill>
                  <a:srgbClr val="99FF33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rgbClr val="99FF33"/>
                </a:solidFill>
              </a:rPr>
              <a:t>1.</a:t>
            </a:r>
            <a:r>
              <a:rPr lang="en-US" sz="3200" dirty="0">
                <a:solidFill>
                  <a:schemeClr val="bg1"/>
                </a:solidFill>
              </a:rPr>
              <a:t> Find all information about the function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rgbClr val="99FF33"/>
                </a:solidFill>
              </a:rPr>
              <a:t>2. </a:t>
            </a:r>
            <a:r>
              <a:rPr lang="en-US" sz="3200" dirty="0">
                <a:solidFill>
                  <a:schemeClr val="bg1"/>
                </a:solidFill>
              </a:rPr>
              <a:t>plot that information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rgbClr val="99FF33"/>
                </a:solidFill>
              </a:rPr>
              <a:t>3.</a:t>
            </a:r>
            <a:r>
              <a:rPr lang="en-US" sz="3200" dirty="0">
                <a:solidFill>
                  <a:schemeClr val="bg1"/>
                </a:solidFill>
              </a:rPr>
              <a:t> sketch the graph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0" y="152400"/>
            <a:ext cx="7467601" cy="10668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Review</a:t>
            </a:r>
            <a:endParaRPr lang="en-US" sz="60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1341438"/>
            <a:ext cx="11201400" cy="24685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u="sng" dirty="0">
                <a:solidFill>
                  <a:srgbClr val="99FF33"/>
                </a:solidFill>
              </a:rPr>
              <a:t>Inverse</a:t>
            </a:r>
            <a:r>
              <a:rPr lang="en-US" sz="3200" dirty="0">
                <a:solidFill>
                  <a:srgbClr val="99FF33"/>
                </a:solidFill>
              </a:rPr>
              <a:t>: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     Switching </a:t>
            </a:r>
            <a:r>
              <a:rPr lang="en-US" sz="3200" dirty="0">
                <a:solidFill>
                  <a:schemeClr val="bg1"/>
                </a:solidFill>
              </a:rPr>
              <a:t>the independent and dependent </a:t>
            </a:r>
            <a:r>
              <a:rPr lang="en-US" sz="3200" dirty="0" smtClean="0">
                <a:solidFill>
                  <a:schemeClr val="bg1"/>
                </a:solidFill>
              </a:rPr>
              <a:t>variables</a:t>
            </a:r>
            <a:r>
              <a:rPr lang="en-US" sz="3200" dirty="0">
                <a:solidFill>
                  <a:schemeClr val="bg1"/>
                </a:solidFill>
              </a:rPr>
              <a:t>.  The effect </a:t>
            </a:r>
            <a:r>
              <a:rPr lang="en-US" sz="3200" dirty="0" smtClean="0">
                <a:solidFill>
                  <a:schemeClr val="bg1"/>
                </a:solidFill>
              </a:rPr>
              <a:t>   </a:t>
            </a:r>
          </a:p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     on </a:t>
            </a:r>
            <a:r>
              <a:rPr lang="en-US" sz="3200" dirty="0">
                <a:solidFill>
                  <a:schemeClr val="bg1"/>
                </a:solidFill>
              </a:rPr>
              <a:t>the graph?</a:t>
            </a:r>
          </a:p>
          <a:p>
            <a:pPr algn="l"/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>
                <a:solidFill>
                  <a:schemeClr val="bg1"/>
                </a:solidFill>
              </a:rPr>
              <a:t>a reflection about the line y = x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152400"/>
            <a:ext cx="11201400" cy="10668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Review</a:t>
            </a:r>
            <a:endParaRPr lang="en-US" sz="60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852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105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 Math</vt:lpstr>
      <vt:lpstr>Office Theme</vt:lpstr>
      <vt:lpstr>Domain: the set of all x (independent) values       1. Assume it is (-∞,∞) until you find discontinuities!      2. Only 3 main things restrict domain   - negatives under a radical   - 0’s in the denominator   - Log of a negative</vt:lpstr>
      <vt:lpstr>ZEROES, X-INTERCEPTS: set numerator = 0      1. Zeroes can be real and/or complex      2. Real zeroes list where the function crosses the x-axis, the            x-intercepts</vt:lpstr>
      <vt:lpstr>PowerPoint Presentation</vt:lpstr>
      <vt:lpstr>Some Graphs:   1. piecewise  2. signum  3. greatest integer        4. absolute value  5. All other parent functions on your blue piece of paper</vt:lpstr>
      <vt:lpstr>Graphs:   1. Find all information about the function  2. plot that information  3. sketch the graph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Domain:   1. Assume it is (-∞,∞) until you find  discontinuities!  2. Only 2 things restrict domain   - negatives under a radical   - 0’s in the denominator</dc:title>
  <dc:creator>Cooper, David J</dc:creator>
  <cp:lastModifiedBy>Cooper, David J</cp:lastModifiedBy>
  <cp:revision>14</cp:revision>
  <dcterms:created xsi:type="dcterms:W3CDTF">2013-03-08T17:05:51Z</dcterms:created>
  <dcterms:modified xsi:type="dcterms:W3CDTF">2015-03-13T13:10:52Z</dcterms:modified>
</cp:coreProperties>
</file>