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301" r:id="rId2"/>
    <p:sldId id="295" r:id="rId3"/>
    <p:sldId id="296" r:id="rId4"/>
    <p:sldId id="297" r:id="rId5"/>
    <p:sldId id="298" r:id="rId6"/>
    <p:sldId id="299" r:id="rId7"/>
    <p:sldId id="300" r:id="rId8"/>
    <p:sldId id="288" r:id="rId9"/>
    <p:sldId id="260" r:id="rId10"/>
    <p:sldId id="268" r:id="rId11"/>
    <p:sldId id="286" r:id="rId12"/>
    <p:sldId id="287" r:id="rId13"/>
    <p:sldId id="289" r:id="rId14"/>
    <p:sldId id="290" r:id="rId15"/>
    <p:sldId id="270" r:id="rId16"/>
    <p:sldId id="291" r:id="rId17"/>
    <p:sldId id="292" r:id="rId18"/>
    <p:sldId id="294" r:id="rId19"/>
    <p:sldId id="293" r:id="rId20"/>
    <p:sldId id="271" r:id="rId21"/>
    <p:sldId id="258" r:id="rId22"/>
    <p:sldId id="272" r:id="rId23"/>
    <p:sldId id="264" r:id="rId24"/>
    <p:sldId id="302" r:id="rId25"/>
    <p:sldId id="303" r:id="rId26"/>
  </p:sldIdLst>
  <p:sldSz cx="12192000" cy="6858000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0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466" cy="465450"/>
          </a:xfrm>
          <a:prstGeom prst="rect">
            <a:avLst/>
          </a:prstGeom>
        </p:spPr>
        <p:txBody>
          <a:bodyPr vert="horz" lIns="91147" tIns="45574" rIns="91147" bIns="4557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953" y="0"/>
            <a:ext cx="3027466" cy="465450"/>
          </a:xfrm>
          <a:prstGeom prst="rect">
            <a:avLst/>
          </a:prstGeom>
        </p:spPr>
        <p:txBody>
          <a:bodyPr vert="horz" lIns="91147" tIns="45574" rIns="91147" bIns="45574" rtlCol="0"/>
          <a:lstStyle>
            <a:lvl1pPr algn="r">
              <a:defRPr sz="1200"/>
            </a:lvl1pPr>
          </a:lstStyle>
          <a:p>
            <a:fld id="{F66CA4F7-73FE-4D5D-8921-0F56279D4581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05551"/>
            <a:ext cx="3027466" cy="465450"/>
          </a:xfrm>
          <a:prstGeom prst="rect">
            <a:avLst/>
          </a:prstGeom>
        </p:spPr>
        <p:txBody>
          <a:bodyPr vert="horz" lIns="91147" tIns="45574" rIns="91147" bIns="4557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953" y="8805551"/>
            <a:ext cx="3027466" cy="465450"/>
          </a:xfrm>
          <a:prstGeom prst="rect">
            <a:avLst/>
          </a:prstGeom>
        </p:spPr>
        <p:txBody>
          <a:bodyPr vert="horz" lIns="91147" tIns="45574" rIns="91147" bIns="45574" rtlCol="0" anchor="b"/>
          <a:lstStyle>
            <a:lvl1pPr algn="r">
              <a:defRPr sz="1200"/>
            </a:lvl1pPr>
          </a:lstStyle>
          <a:p>
            <a:fld id="{768FF303-A967-4F44-B945-B4202F704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47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FC0F-B1FF-470B-9486-558A47E814B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ECB0-CEC8-4ED8-8925-E4F489C57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6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FC0F-B1FF-470B-9486-558A47E814B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ECB0-CEC8-4ED8-8925-E4F489C57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784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FC0F-B1FF-470B-9486-558A47E814B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ECB0-CEC8-4ED8-8925-E4F489C57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14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FC0F-B1FF-470B-9486-558A47E814B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ECB0-CEC8-4ED8-8925-E4F489C57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2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FC0F-B1FF-470B-9486-558A47E814B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ECB0-CEC8-4ED8-8925-E4F489C57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FC0F-B1FF-470B-9486-558A47E814B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ECB0-CEC8-4ED8-8925-E4F489C57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09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FC0F-B1FF-470B-9486-558A47E814B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ECB0-CEC8-4ED8-8925-E4F489C57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70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FC0F-B1FF-470B-9486-558A47E814B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ECB0-CEC8-4ED8-8925-E4F489C57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5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FC0F-B1FF-470B-9486-558A47E814B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ECB0-CEC8-4ED8-8925-E4F489C57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9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FC0F-B1FF-470B-9486-558A47E814B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ECB0-CEC8-4ED8-8925-E4F489C57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4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FC0F-B1FF-470B-9486-558A47E814B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ECB0-CEC8-4ED8-8925-E4F489C57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1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1FC0F-B1FF-470B-9486-558A47E814B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EECB0-CEC8-4ED8-8925-E4F489C57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3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80.png"/><Relationship Id="rId4" Type="http://schemas.openxmlformats.org/officeDocument/2006/relationships/image" Target="../media/image7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62200"/>
            <a:ext cx="9753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chemeClr val="bg1"/>
                </a:solidFill>
              </a:rPr>
              <a:t>Section </a:t>
            </a:r>
            <a:r>
              <a:rPr lang="en-US" sz="8800" dirty="0" smtClean="0">
                <a:solidFill>
                  <a:schemeClr val="bg1"/>
                </a:solidFill>
              </a:rPr>
              <a:t>2.3</a:t>
            </a:r>
            <a:r>
              <a:rPr lang="en-US" sz="8800" dirty="0" smtClean="0">
                <a:solidFill>
                  <a:schemeClr val="bg1"/>
                </a:solidFill>
              </a:rPr>
              <a:t/>
            </a:r>
            <a:br>
              <a:rPr lang="en-US" sz="8800" dirty="0" smtClean="0">
                <a:solidFill>
                  <a:schemeClr val="bg1"/>
                </a:solidFill>
              </a:rPr>
            </a:br>
            <a:r>
              <a:rPr lang="en-US" sz="8800" dirty="0" smtClean="0">
                <a:solidFill>
                  <a:schemeClr val="bg1"/>
                </a:solidFill>
              </a:rPr>
              <a:t>Higher Order Polynomials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91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599"/>
            <a:ext cx="2895600" cy="1470025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FF00"/>
                </a:solidFill>
              </a:rPr>
              <a:t>Vocabulary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658811"/>
            <a:ext cx="3048000" cy="609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for division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590800" y="1703386"/>
            <a:ext cx="54102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What is being divided.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590800" y="2579252"/>
            <a:ext cx="54102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What is doing the dividing.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559861" y="3352800"/>
            <a:ext cx="8991600" cy="6200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What the divisor divides the dividend into. </a:t>
            </a:r>
          </a:p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(the answers to a division problem)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47903" y="1624163"/>
            <a:ext cx="2249619" cy="768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FFFF00"/>
                </a:solidFill>
              </a:rPr>
              <a:t>Dividend: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47903" y="2497804"/>
            <a:ext cx="1955705" cy="768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FFFF00"/>
                </a:solidFill>
              </a:rPr>
              <a:t>Divisor: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590800" y="4491261"/>
            <a:ext cx="8610599" cy="15285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What is left if a divisor is not a factor of the </a:t>
            </a:r>
          </a:p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dividend.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57842" y="3278780"/>
            <a:ext cx="2108105" cy="768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FFFF00"/>
                </a:solidFill>
              </a:rPr>
              <a:t>Quotient: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57842" y="4595317"/>
            <a:ext cx="2402019" cy="768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FFFF00"/>
                </a:solidFill>
              </a:rPr>
              <a:t>Remainder:</a:t>
            </a:r>
            <a:endParaRPr lang="en-US" sz="36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391400" y="577740"/>
                <a:ext cx="4419600" cy="11208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3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3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  <m:sSup>
                            <m:sSupPr>
                              <m:ctrlPr>
                                <a:rPr lang="en-US" sz="3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+10</m:t>
                          </m:r>
                          <m:r>
                            <a:rPr lang="en-US" sz="3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577740"/>
                <a:ext cx="4419600" cy="112088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Freeform 19"/>
          <p:cNvSpPr/>
          <p:nvPr/>
        </p:nvSpPr>
        <p:spPr>
          <a:xfrm>
            <a:off x="6836229" y="802815"/>
            <a:ext cx="1023257" cy="1602928"/>
          </a:xfrm>
          <a:custGeom>
            <a:avLst/>
            <a:gdLst>
              <a:gd name="connsiteX0" fmla="*/ 141514 w 1023257"/>
              <a:gd name="connsiteY0" fmla="*/ 1298128 h 1602928"/>
              <a:gd name="connsiteX1" fmla="*/ 315685 w 1023257"/>
              <a:gd name="connsiteY1" fmla="*/ 1341671 h 1602928"/>
              <a:gd name="connsiteX2" fmla="*/ 348342 w 1023257"/>
              <a:gd name="connsiteY2" fmla="*/ 1352556 h 1602928"/>
              <a:gd name="connsiteX3" fmla="*/ 381000 w 1023257"/>
              <a:gd name="connsiteY3" fmla="*/ 1363442 h 1602928"/>
              <a:gd name="connsiteX4" fmla="*/ 402771 w 1023257"/>
              <a:gd name="connsiteY4" fmla="*/ 1385214 h 1602928"/>
              <a:gd name="connsiteX5" fmla="*/ 478971 w 1023257"/>
              <a:gd name="connsiteY5" fmla="*/ 1417871 h 1602928"/>
              <a:gd name="connsiteX6" fmla="*/ 522514 w 1023257"/>
              <a:gd name="connsiteY6" fmla="*/ 1439642 h 1602928"/>
              <a:gd name="connsiteX7" fmla="*/ 609600 w 1023257"/>
              <a:gd name="connsiteY7" fmla="*/ 1504956 h 1602928"/>
              <a:gd name="connsiteX8" fmla="*/ 664028 w 1023257"/>
              <a:gd name="connsiteY8" fmla="*/ 1548499 h 1602928"/>
              <a:gd name="connsiteX9" fmla="*/ 718457 w 1023257"/>
              <a:gd name="connsiteY9" fmla="*/ 1570271 h 1602928"/>
              <a:gd name="connsiteX10" fmla="*/ 772885 w 1023257"/>
              <a:gd name="connsiteY10" fmla="*/ 1602928 h 1602928"/>
              <a:gd name="connsiteX11" fmla="*/ 914400 w 1023257"/>
              <a:gd name="connsiteY11" fmla="*/ 1592042 h 1602928"/>
              <a:gd name="connsiteX12" fmla="*/ 947057 w 1023257"/>
              <a:gd name="connsiteY12" fmla="*/ 1581156 h 1602928"/>
              <a:gd name="connsiteX13" fmla="*/ 990600 w 1023257"/>
              <a:gd name="connsiteY13" fmla="*/ 1548499 h 1602928"/>
              <a:gd name="connsiteX14" fmla="*/ 1023257 w 1023257"/>
              <a:gd name="connsiteY14" fmla="*/ 1483185 h 1602928"/>
              <a:gd name="connsiteX15" fmla="*/ 1012371 w 1023257"/>
              <a:gd name="connsiteY15" fmla="*/ 1374328 h 1602928"/>
              <a:gd name="connsiteX16" fmla="*/ 1001485 w 1023257"/>
              <a:gd name="connsiteY16" fmla="*/ 1341671 h 1602928"/>
              <a:gd name="connsiteX17" fmla="*/ 957942 w 1023257"/>
              <a:gd name="connsiteY17" fmla="*/ 1298128 h 1602928"/>
              <a:gd name="connsiteX18" fmla="*/ 925285 w 1023257"/>
              <a:gd name="connsiteY18" fmla="*/ 1265471 h 1602928"/>
              <a:gd name="connsiteX19" fmla="*/ 903514 w 1023257"/>
              <a:gd name="connsiteY19" fmla="*/ 1243699 h 1602928"/>
              <a:gd name="connsiteX20" fmla="*/ 870857 w 1023257"/>
              <a:gd name="connsiteY20" fmla="*/ 1221928 h 1602928"/>
              <a:gd name="connsiteX21" fmla="*/ 816428 w 1023257"/>
              <a:gd name="connsiteY21" fmla="*/ 1178385 h 1602928"/>
              <a:gd name="connsiteX22" fmla="*/ 751114 w 1023257"/>
              <a:gd name="connsiteY22" fmla="*/ 1156614 h 1602928"/>
              <a:gd name="connsiteX23" fmla="*/ 718457 w 1023257"/>
              <a:gd name="connsiteY23" fmla="*/ 1134842 h 1602928"/>
              <a:gd name="connsiteX24" fmla="*/ 620485 w 1023257"/>
              <a:gd name="connsiteY24" fmla="*/ 1102185 h 1602928"/>
              <a:gd name="connsiteX25" fmla="*/ 500742 w 1023257"/>
              <a:gd name="connsiteY25" fmla="*/ 1080414 h 1602928"/>
              <a:gd name="connsiteX26" fmla="*/ 424542 w 1023257"/>
              <a:gd name="connsiteY26" fmla="*/ 1047756 h 1602928"/>
              <a:gd name="connsiteX27" fmla="*/ 381000 w 1023257"/>
              <a:gd name="connsiteY27" fmla="*/ 1025985 h 1602928"/>
              <a:gd name="connsiteX28" fmla="*/ 348342 w 1023257"/>
              <a:gd name="connsiteY28" fmla="*/ 1015099 h 1602928"/>
              <a:gd name="connsiteX29" fmla="*/ 272142 w 1023257"/>
              <a:gd name="connsiteY29" fmla="*/ 971556 h 1602928"/>
              <a:gd name="connsiteX30" fmla="*/ 228600 w 1023257"/>
              <a:gd name="connsiteY30" fmla="*/ 949785 h 1602928"/>
              <a:gd name="connsiteX31" fmla="*/ 217714 w 1023257"/>
              <a:gd name="connsiteY31" fmla="*/ 917128 h 1602928"/>
              <a:gd name="connsiteX32" fmla="*/ 163285 w 1023257"/>
              <a:gd name="connsiteY32" fmla="*/ 873585 h 1602928"/>
              <a:gd name="connsiteX33" fmla="*/ 141514 w 1023257"/>
              <a:gd name="connsiteY33" fmla="*/ 840928 h 1602928"/>
              <a:gd name="connsiteX34" fmla="*/ 87085 w 1023257"/>
              <a:gd name="connsiteY34" fmla="*/ 764728 h 1602928"/>
              <a:gd name="connsiteX35" fmla="*/ 54428 w 1023257"/>
              <a:gd name="connsiteY35" fmla="*/ 699414 h 1602928"/>
              <a:gd name="connsiteX36" fmla="*/ 32657 w 1023257"/>
              <a:gd name="connsiteY36" fmla="*/ 634099 h 1602928"/>
              <a:gd name="connsiteX37" fmla="*/ 10885 w 1023257"/>
              <a:gd name="connsiteY37" fmla="*/ 557899 h 1602928"/>
              <a:gd name="connsiteX38" fmla="*/ 0 w 1023257"/>
              <a:gd name="connsiteY38" fmla="*/ 492585 h 1602928"/>
              <a:gd name="connsiteX39" fmla="*/ 10885 w 1023257"/>
              <a:gd name="connsiteY39" fmla="*/ 242214 h 1602928"/>
              <a:gd name="connsiteX40" fmla="*/ 32657 w 1023257"/>
              <a:gd name="connsiteY40" fmla="*/ 220442 h 1602928"/>
              <a:gd name="connsiteX41" fmla="*/ 54428 w 1023257"/>
              <a:gd name="connsiteY41" fmla="*/ 166014 h 1602928"/>
              <a:gd name="connsiteX42" fmla="*/ 76200 w 1023257"/>
              <a:gd name="connsiteY42" fmla="*/ 144242 h 1602928"/>
              <a:gd name="connsiteX43" fmla="*/ 141514 w 1023257"/>
              <a:gd name="connsiteY43" fmla="*/ 57156 h 1602928"/>
              <a:gd name="connsiteX44" fmla="*/ 174171 w 1023257"/>
              <a:gd name="connsiteY44" fmla="*/ 35385 h 1602928"/>
              <a:gd name="connsiteX45" fmla="*/ 217714 w 1023257"/>
              <a:gd name="connsiteY45" fmla="*/ 13614 h 1602928"/>
              <a:gd name="connsiteX46" fmla="*/ 283028 w 1023257"/>
              <a:gd name="connsiteY46" fmla="*/ 2728 h 1602928"/>
              <a:gd name="connsiteX47" fmla="*/ 511628 w 1023257"/>
              <a:gd name="connsiteY47" fmla="*/ 13614 h 1602928"/>
              <a:gd name="connsiteX48" fmla="*/ 587828 w 1023257"/>
              <a:gd name="connsiteY48" fmla="*/ 100699 h 1602928"/>
              <a:gd name="connsiteX49" fmla="*/ 620485 w 1023257"/>
              <a:gd name="connsiteY49" fmla="*/ 111585 h 1602928"/>
              <a:gd name="connsiteX50" fmla="*/ 631371 w 1023257"/>
              <a:gd name="connsiteY50" fmla="*/ 100699 h 1602928"/>
              <a:gd name="connsiteX51" fmla="*/ 631371 w 1023257"/>
              <a:gd name="connsiteY51" fmla="*/ 166014 h 1602928"/>
              <a:gd name="connsiteX52" fmla="*/ 598714 w 1023257"/>
              <a:gd name="connsiteY52" fmla="*/ 176899 h 1602928"/>
              <a:gd name="connsiteX53" fmla="*/ 566057 w 1023257"/>
              <a:gd name="connsiteY53" fmla="*/ 2728 h 1602928"/>
              <a:gd name="connsiteX54" fmla="*/ 587828 w 1023257"/>
              <a:gd name="connsiteY54" fmla="*/ 35385 h 1602928"/>
              <a:gd name="connsiteX55" fmla="*/ 609600 w 1023257"/>
              <a:gd name="connsiteY55" fmla="*/ 57156 h 1602928"/>
              <a:gd name="connsiteX56" fmla="*/ 653142 w 1023257"/>
              <a:gd name="connsiteY56" fmla="*/ 122471 h 1602928"/>
              <a:gd name="connsiteX57" fmla="*/ 576942 w 1023257"/>
              <a:gd name="connsiteY57" fmla="*/ 133356 h 1602928"/>
              <a:gd name="connsiteX58" fmla="*/ 566057 w 1023257"/>
              <a:gd name="connsiteY58" fmla="*/ 89814 h 1602928"/>
              <a:gd name="connsiteX59" fmla="*/ 587828 w 1023257"/>
              <a:gd name="connsiteY59" fmla="*/ 68042 h 1602928"/>
              <a:gd name="connsiteX60" fmla="*/ 609600 w 1023257"/>
              <a:gd name="connsiteY60" fmla="*/ 100699 h 1602928"/>
              <a:gd name="connsiteX61" fmla="*/ 576942 w 1023257"/>
              <a:gd name="connsiteY61" fmla="*/ 122471 h 160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023257" h="1602928">
                <a:moveTo>
                  <a:pt x="141514" y="1298128"/>
                </a:moveTo>
                <a:cubicBezTo>
                  <a:pt x="251794" y="1313883"/>
                  <a:pt x="193370" y="1300900"/>
                  <a:pt x="315685" y="1341671"/>
                </a:cubicBezTo>
                <a:lnTo>
                  <a:pt x="348342" y="1352556"/>
                </a:lnTo>
                <a:lnTo>
                  <a:pt x="381000" y="1363442"/>
                </a:lnTo>
                <a:cubicBezTo>
                  <a:pt x="388257" y="1370699"/>
                  <a:pt x="394232" y="1379521"/>
                  <a:pt x="402771" y="1385214"/>
                </a:cubicBezTo>
                <a:cubicBezTo>
                  <a:pt x="446088" y="1414092"/>
                  <a:pt x="438336" y="1400456"/>
                  <a:pt x="478971" y="1417871"/>
                </a:cubicBezTo>
                <a:cubicBezTo>
                  <a:pt x="493886" y="1424263"/>
                  <a:pt x="508000" y="1432385"/>
                  <a:pt x="522514" y="1439642"/>
                </a:cubicBezTo>
                <a:cubicBezTo>
                  <a:pt x="577532" y="1494660"/>
                  <a:pt x="547698" y="1474005"/>
                  <a:pt x="609600" y="1504956"/>
                </a:cubicBezTo>
                <a:cubicBezTo>
                  <a:pt x="629851" y="1525208"/>
                  <a:pt x="636562" y="1534766"/>
                  <a:pt x="664028" y="1548499"/>
                </a:cubicBezTo>
                <a:cubicBezTo>
                  <a:pt x="681506" y="1557238"/>
                  <a:pt x="700979" y="1561532"/>
                  <a:pt x="718457" y="1570271"/>
                </a:cubicBezTo>
                <a:cubicBezTo>
                  <a:pt x="737381" y="1579733"/>
                  <a:pt x="754742" y="1592042"/>
                  <a:pt x="772885" y="1602928"/>
                </a:cubicBezTo>
                <a:cubicBezTo>
                  <a:pt x="820057" y="1599299"/>
                  <a:pt x="867454" y="1597910"/>
                  <a:pt x="914400" y="1592042"/>
                </a:cubicBezTo>
                <a:cubicBezTo>
                  <a:pt x="925786" y="1590619"/>
                  <a:pt x="937094" y="1586849"/>
                  <a:pt x="947057" y="1581156"/>
                </a:cubicBezTo>
                <a:cubicBezTo>
                  <a:pt x="962809" y="1572155"/>
                  <a:pt x="976086" y="1559385"/>
                  <a:pt x="990600" y="1548499"/>
                </a:cubicBezTo>
                <a:cubicBezTo>
                  <a:pt x="1001607" y="1531989"/>
                  <a:pt x="1023257" y="1505718"/>
                  <a:pt x="1023257" y="1483185"/>
                </a:cubicBezTo>
                <a:cubicBezTo>
                  <a:pt x="1023257" y="1446718"/>
                  <a:pt x="1017916" y="1410371"/>
                  <a:pt x="1012371" y="1374328"/>
                </a:cubicBezTo>
                <a:cubicBezTo>
                  <a:pt x="1010626" y="1362987"/>
                  <a:pt x="1008154" y="1351008"/>
                  <a:pt x="1001485" y="1341671"/>
                </a:cubicBezTo>
                <a:cubicBezTo>
                  <a:pt x="989554" y="1324968"/>
                  <a:pt x="972456" y="1312642"/>
                  <a:pt x="957942" y="1298128"/>
                </a:cubicBezTo>
                <a:lnTo>
                  <a:pt x="925285" y="1265471"/>
                </a:lnTo>
                <a:cubicBezTo>
                  <a:pt x="918028" y="1258214"/>
                  <a:pt x="912054" y="1249392"/>
                  <a:pt x="903514" y="1243699"/>
                </a:cubicBezTo>
                <a:cubicBezTo>
                  <a:pt x="892628" y="1236442"/>
                  <a:pt x="881073" y="1230101"/>
                  <a:pt x="870857" y="1221928"/>
                </a:cubicBezTo>
                <a:cubicBezTo>
                  <a:pt x="842582" y="1199308"/>
                  <a:pt x="854122" y="1195138"/>
                  <a:pt x="816428" y="1178385"/>
                </a:cubicBezTo>
                <a:cubicBezTo>
                  <a:pt x="795457" y="1169065"/>
                  <a:pt x="751114" y="1156614"/>
                  <a:pt x="751114" y="1156614"/>
                </a:cubicBezTo>
                <a:cubicBezTo>
                  <a:pt x="740228" y="1149357"/>
                  <a:pt x="730159" y="1140693"/>
                  <a:pt x="718457" y="1134842"/>
                </a:cubicBezTo>
                <a:cubicBezTo>
                  <a:pt x="682898" y="1117063"/>
                  <a:pt x="657901" y="1110500"/>
                  <a:pt x="620485" y="1102185"/>
                </a:cubicBezTo>
                <a:cubicBezTo>
                  <a:pt x="574831" y="1092039"/>
                  <a:pt x="548021" y="1088293"/>
                  <a:pt x="500742" y="1080414"/>
                </a:cubicBezTo>
                <a:cubicBezTo>
                  <a:pt x="434563" y="1036293"/>
                  <a:pt x="504876" y="1077881"/>
                  <a:pt x="424542" y="1047756"/>
                </a:cubicBezTo>
                <a:cubicBezTo>
                  <a:pt x="409348" y="1042058"/>
                  <a:pt x="395915" y="1032377"/>
                  <a:pt x="381000" y="1025985"/>
                </a:cubicBezTo>
                <a:cubicBezTo>
                  <a:pt x="370453" y="1021465"/>
                  <a:pt x="358889" y="1019619"/>
                  <a:pt x="348342" y="1015099"/>
                </a:cubicBezTo>
                <a:cubicBezTo>
                  <a:pt x="282554" y="986904"/>
                  <a:pt x="326803" y="1002791"/>
                  <a:pt x="272142" y="971556"/>
                </a:cubicBezTo>
                <a:cubicBezTo>
                  <a:pt x="258053" y="963505"/>
                  <a:pt x="243114" y="957042"/>
                  <a:pt x="228600" y="949785"/>
                </a:cubicBezTo>
                <a:cubicBezTo>
                  <a:pt x="224971" y="938899"/>
                  <a:pt x="223618" y="926967"/>
                  <a:pt x="217714" y="917128"/>
                </a:cubicBezTo>
                <a:cubicBezTo>
                  <a:pt x="207372" y="899892"/>
                  <a:pt x="178119" y="883474"/>
                  <a:pt x="163285" y="873585"/>
                </a:cubicBezTo>
                <a:cubicBezTo>
                  <a:pt x="156028" y="862699"/>
                  <a:pt x="149118" y="851574"/>
                  <a:pt x="141514" y="840928"/>
                </a:cubicBezTo>
                <a:cubicBezTo>
                  <a:pt x="73984" y="746386"/>
                  <a:pt x="138408" y="841709"/>
                  <a:pt x="87085" y="764728"/>
                </a:cubicBezTo>
                <a:cubicBezTo>
                  <a:pt x="47390" y="645635"/>
                  <a:pt x="110697" y="826020"/>
                  <a:pt x="54428" y="699414"/>
                </a:cubicBezTo>
                <a:cubicBezTo>
                  <a:pt x="45107" y="678443"/>
                  <a:pt x="39914" y="655871"/>
                  <a:pt x="32657" y="634099"/>
                </a:cubicBezTo>
                <a:cubicBezTo>
                  <a:pt x="22281" y="602972"/>
                  <a:pt x="17720" y="592073"/>
                  <a:pt x="10885" y="557899"/>
                </a:cubicBezTo>
                <a:cubicBezTo>
                  <a:pt x="6556" y="536256"/>
                  <a:pt x="3628" y="514356"/>
                  <a:pt x="0" y="492585"/>
                </a:cubicBezTo>
                <a:cubicBezTo>
                  <a:pt x="3628" y="409128"/>
                  <a:pt x="932" y="325155"/>
                  <a:pt x="10885" y="242214"/>
                </a:cubicBezTo>
                <a:cubicBezTo>
                  <a:pt x="12108" y="232024"/>
                  <a:pt x="27565" y="229353"/>
                  <a:pt x="32657" y="220442"/>
                </a:cubicBezTo>
                <a:cubicBezTo>
                  <a:pt x="42352" y="203476"/>
                  <a:pt x="44733" y="182980"/>
                  <a:pt x="54428" y="166014"/>
                </a:cubicBezTo>
                <a:cubicBezTo>
                  <a:pt x="59520" y="157103"/>
                  <a:pt x="70042" y="152453"/>
                  <a:pt x="76200" y="144242"/>
                </a:cubicBezTo>
                <a:cubicBezTo>
                  <a:pt x="102319" y="109417"/>
                  <a:pt x="110307" y="82121"/>
                  <a:pt x="141514" y="57156"/>
                </a:cubicBezTo>
                <a:cubicBezTo>
                  <a:pt x="151730" y="48983"/>
                  <a:pt x="162812" y="41876"/>
                  <a:pt x="174171" y="35385"/>
                </a:cubicBezTo>
                <a:cubicBezTo>
                  <a:pt x="188260" y="27334"/>
                  <a:pt x="202171" y="18277"/>
                  <a:pt x="217714" y="13614"/>
                </a:cubicBezTo>
                <a:cubicBezTo>
                  <a:pt x="238855" y="7272"/>
                  <a:pt x="261257" y="6357"/>
                  <a:pt x="283028" y="2728"/>
                </a:cubicBezTo>
                <a:lnTo>
                  <a:pt x="511628" y="13614"/>
                </a:lnTo>
                <a:cubicBezTo>
                  <a:pt x="576087" y="28489"/>
                  <a:pt x="551428" y="71578"/>
                  <a:pt x="587828" y="100699"/>
                </a:cubicBezTo>
                <a:cubicBezTo>
                  <a:pt x="596788" y="107867"/>
                  <a:pt x="609599" y="107956"/>
                  <a:pt x="620485" y="111585"/>
                </a:cubicBezTo>
                <a:cubicBezTo>
                  <a:pt x="591457" y="68042"/>
                  <a:pt x="587828" y="71671"/>
                  <a:pt x="631371" y="100699"/>
                </a:cubicBezTo>
                <a:cubicBezTo>
                  <a:pt x="638629" y="122471"/>
                  <a:pt x="653143" y="144242"/>
                  <a:pt x="631371" y="166014"/>
                </a:cubicBezTo>
                <a:cubicBezTo>
                  <a:pt x="623257" y="174128"/>
                  <a:pt x="609600" y="173271"/>
                  <a:pt x="598714" y="176899"/>
                </a:cubicBezTo>
                <a:cubicBezTo>
                  <a:pt x="510684" y="154893"/>
                  <a:pt x="523426" y="173255"/>
                  <a:pt x="566057" y="2728"/>
                </a:cubicBezTo>
                <a:cubicBezTo>
                  <a:pt x="569230" y="-9964"/>
                  <a:pt x="579655" y="25169"/>
                  <a:pt x="587828" y="35385"/>
                </a:cubicBezTo>
                <a:cubicBezTo>
                  <a:pt x="594239" y="43399"/>
                  <a:pt x="603442" y="48945"/>
                  <a:pt x="609600" y="57156"/>
                </a:cubicBezTo>
                <a:cubicBezTo>
                  <a:pt x="625300" y="78089"/>
                  <a:pt x="653142" y="122471"/>
                  <a:pt x="653142" y="122471"/>
                </a:cubicBezTo>
                <a:cubicBezTo>
                  <a:pt x="634931" y="131577"/>
                  <a:pt x="599824" y="161959"/>
                  <a:pt x="576942" y="133356"/>
                </a:cubicBezTo>
                <a:cubicBezTo>
                  <a:pt x="567596" y="121674"/>
                  <a:pt x="569685" y="104328"/>
                  <a:pt x="566057" y="89814"/>
                </a:cubicBezTo>
                <a:cubicBezTo>
                  <a:pt x="573314" y="82557"/>
                  <a:pt x="577871" y="65553"/>
                  <a:pt x="587828" y="68042"/>
                </a:cubicBezTo>
                <a:cubicBezTo>
                  <a:pt x="600520" y="71215"/>
                  <a:pt x="612166" y="87870"/>
                  <a:pt x="609600" y="100699"/>
                </a:cubicBezTo>
                <a:cubicBezTo>
                  <a:pt x="607034" y="113528"/>
                  <a:pt x="576942" y="122471"/>
                  <a:pt x="576942" y="122471"/>
                </a:cubicBezTo>
              </a:path>
            </a:pathLst>
          </a:custGeom>
          <a:ln w="95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7858539" y="1840749"/>
            <a:ext cx="2398644" cy="1353025"/>
          </a:xfrm>
          <a:custGeom>
            <a:avLst/>
            <a:gdLst>
              <a:gd name="connsiteX0" fmla="*/ 0 w 2398644"/>
              <a:gd name="connsiteY0" fmla="*/ 1140990 h 1353025"/>
              <a:gd name="connsiteX1" fmla="*/ 212035 w 2398644"/>
              <a:gd name="connsiteY1" fmla="*/ 1167494 h 1353025"/>
              <a:gd name="connsiteX2" fmla="*/ 251791 w 2398644"/>
              <a:gd name="connsiteY2" fmla="*/ 1180747 h 1353025"/>
              <a:gd name="connsiteX3" fmla="*/ 331304 w 2398644"/>
              <a:gd name="connsiteY3" fmla="*/ 1233755 h 1353025"/>
              <a:gd name="connsiteX4" fmla="*/ 410818 w 2398644"/>
              <a:gd name="connsiteY4" fmla="*/ 1260260 h 1353025"/>
              <a:gd name="connsiteX5" fmla="*/ 569844 w 2398644"/>
              <a:gd name="connsiteY5" fmla="*/ 1339773 h 1353025"/>
              <a:gd name="connsiteX6" fmla="*/ 609600 w 2398644"/>
              <a:gd name="connsiteY6" fmla="*/ 1353025 h 1353025"/>
              <a:gd name="connsiteX7" fmla="*/ 940904 w 2398644"/>
              <a:gd name="connsiteY7" fmla="*/ 1313268 h 1353025"/>
              <a:gd name="connsiteX8" fmla="*/ 1020418 w 2398644"/>
              <a:gd name="connsiteY8" fmla="*/ 1260260 h 1353025"/>
              <a:gd name="connsiteX9" fmla="*/ 1086678 w 2398644"/>
              <a:gd name="connsiteY9" fmla="*/ 1193999 h 1353025"/>
              <a:gd name="connsiteX10" fmla="*/ 1139687 w 2398644"/>
              <a:gd name="connsiteY10" fmla="*/ 1114486 h 1353025"/>
              <a:gd name="connsiteX11" fmla="*/ 1166191 w 2398644"/>
              <a:gd name="connsiteY11" fmla="*/ 1074729 h 1353025"/>
              <a:gd name="connsiteX12" fmla="*/ 1258957 w 2398644"/>
              <a:gd name="connsiteY12" fmla="*/ 995216 h 1353025"/>
              <a:gd name="connsiteX13" fmla="*/ 1325218 w 2398644"/>
              <a:gd name="connsiteY13" fmla="*/ 968712 h 1353025"/>
              <a:gd name="connsiteX14" fmla="*/ 1364974 w 2398644"/>
              <a:gd name="connsiteY14" fmla="*/ 942208 h 1353025"/>
              <a:gd name="connsiteX15" fmla="*/ 1444487 w 2398644"/>
              <a:gd name="connsiteY15" fmla="*/ 915703 h 1353025"/>
              <a:gd name="connsiteX16" fmla="*/ 1603513 w 2398644"/>
              <a:gd name="connsiteY16" fmla="*/ 862694 h 1353025"/>
              <a:gd name="connsiteX17" fmla="*/ 1656522 w 2398644"/>
              <a:gd name="connsiteY17" fmla="*/ 822938 h 1353025"/>
              <a:gd name="connsiteX18" fmla="*/ 1669774 w 2398644"/>
              <a:gd name="connsiteY18" fmla="*/ 783181 h 1353025"/>
              <a:gd name="connsiteX19" fmla="*/ 1709531 w 2398644"/>
              <a:gd name="connsiteY19" fmla="*/ 730173 h 1353025"/>
              <a:gd name="connsiteX20" fmla="*/ 1762539 w 2398644"/>
              <a:gd name="connsiteY20" fmla="*/ 584399 h 1353025"/>
              <a:gd name="connsiteX21" fmla="*/ 1789044 w 2398644"/>
              <a:gd name="connsiteY21" fmla="*/ 491634 h 1353025"/>
              <a:gd name="connsiteX22" fmla="*/ 1802296 w 2398644"/>
              <a:gd name="connsiteY22" fmla="*/ 451877 h 1353025"/>
              <a:gd name="connsiteX23" fmla="*/ 1828800 w 2398644"/>
              <a:gd name="connsiteY23" fmla="*/ 412121 h 1353025"/>
              <a:gd name="connsiteX24" fmla="*/ 1868557 w 2398644"/>
              <a:gd name="connsiteY24" fmla="*/ 292851 h 1353025"/>
              <a:gd name="connsiteX25" fmla="*/ 1881809 w 2398644"/>
              <a:gd name="connsiteY25" fmla="*/ 253094 h 1353025"/>
              <a:gd name="connsiteX26" fmla="*/ 1921565 w 2398644"/>
              <a:gd name="connsiteY26" fmla="*/ 213338 h 1353025"/>
              <a:gd name="connsiteX27" fmla="*/ 2239618 w 2398644"/>
              <a:gd name="connsiteY27" fmla="*/ 226590 h 1353025"/>
              <a:gd name="connsiteX28" fmla="*/ 2292626 w 2398644"/>
              <a:gd name="connsiteY28" fmla="*/ 253094 h 1353025"/>
              <a:gd name="connsiteX29" fmla="*/ 2332383 w 2398644"/>
              <a:gd name="connsiteY29" fmla="*/ 266347 h 1353025"/>
              <a:gd name="connsiteX30" fmla="*/ 2398644 w 2398644"/>
              <a:gd name="connsiteY30" fmla="*/ 319355 h 1353025"/>
              <a:gd name="connsiteX31" fmla="*/ 2385391 w 2398644"/>
              <a:gd name="connsiteY31" fmla="*/ 398868 h 1353025"/>
              <a:gd name="connsiteX32" fmla="*/ 2305878 w 2398644"/>
              <a:gd name="connsiteY32" fmla="*/ 465129 h 1353025"/>
              <a:gd name="connsiteX33" fmla="*/ 2266122 w 2398644"/>
              <a:gd name="connsiteY33" fmla="*/ 478381 h 1353025"/>
              <a:gd name="connsiteX34" fmla="*/ 2186609 w 2398644"/>
              <a:gd name="connsiteY34" fmla="*/ 518138 h 1353025"/>
              <a:gd name="connsiteX35" fmla="*/ 2067339 w 2398644"/>
              <a:gd name="connsiteY35" fmla="*/ 544642 h 1353025"/>
              <a:gd name="connsiteX36" fmla="*/ 1775791 w 2398644"/>
              <a:gd name="connsiteY36" fmla="*/ 531390 h 1353025"/>
              <a:gd name="connsiteX37" fmla="*/ 1709531 w 2398644"/>
              <a:gd name="connsiteY37" fmla="*/ 412121 h 1353025"/>
              <a:gd name="connsiteX38" fmla="*/ 1683026 w 2398644"/>
              <a:gd name="connsiteY38" fmla="*/ 385616 h 1353025"/>
              <a:gd name="connsiteX39" fmla="*/ 1669774 w 2398644"/>
              <a:gd name="connsiteY39" fmla="*/ 345860 h 1353025"/>
              <a:gd name="connsiteX40" fmla="*/ 1643270 w 2398644"/>
              <a:gd name="connsiteY40" fmla="*/ 319355 h 1353025"/>
              <a:gd name="connsiteX41" fmla="*/ 1630018 w 2398644"/>
              <a:gd name="connsiteY41" fmla="*/ 239842 h 1353025"/>
              <a:gd name="connsiteX42" fmla="*/ 1603513 w 2398644"/>
              <a:gd name="connsiteY42" fmla="*/ 160329 h 1353025"/>
              <a:gd name="connsiteX43" fmla="*/ 1590261 w 2398644"/>
              <a:gd name="connsiteY43" fmla="*/ 14555 h 1353025"/>
              <a:gd name="connsiteX44" fmla="*/ 1563757 w 2398644"/>
              <a:gd name="connsiteY44" fmla="*/ 54312 h 1353025"/>
              <a:gd name="connsiteX45" fmla="*/ 1524000 w 2398644"/>
              <a:gd name="connsiteY45" fmla="*/ 80816 h 1353025"/>
              <a:gd name="connsiteX46" fmla="*/ 1510748 w 2398644"/>
              <a:gd name="connsiteY46" fmla="*/ 120573 h 1353025"/>
              <a:gd name="connsiteX47" fmla="*/ 1470991 w 2398644"/>
              <a:gd name="connsiteY47" fmla="*/ 160329 h 1353025"/>
              <a:gd name="connsiteX48" fmla="*/ 1643270 w 2398644"/>
              <a:gd name="connsiteY48" fmla="*/ 213338 h 1353025"/>
              <a:gd name="connsiteX49" fmla="*/ 1736035 w 2398644"/>
              <a:gd name="connsiteY49" fmla="*/ 200086 h 1353025"/>
              <a:gd name="connsiteX50" fmla="*/ 1722783 w 2398644"/>
              <a:gd name="connsiteY50" fmla="*/ 160329 h 1353025"/>
              <a:gd name="connsiteX51" fmla="*/ 1669774 w 2398644"/>
              <a:gd name="connsiteY51" fmla="*/ 80816 h 1353025"/>
              <a:gd name="connsiteX52" fmla="*/ 1643270 w 2398644"/>
              <a:gd name="connsiteY52" fmla="*/ 41060 h 1353025"/>
              <a:gd name="connsiteX53" fmla="*/ 1630018 w 2398644"/>
              <a:gd name="connsiteY53" fmla="*/ 1303 h 1353025"/>
              <a:gd name="connsiteX54" fmla="*/ 1603513 w 2398644"/>
              <a:gd name="connsiteY54" fmla="*/ 27808 h 1353025"/>
              <a:gd name="connsiteX55" fmla="*/ 1590261 w 2398644"/>
              <a:gd name="connsiteY55" fmla="*/ 67564 h 1353025"/>
              <a:gd name="connsiteX56" fmla="*/ 1577009 w 2398644"/>
              <a:gd name="connsiteY56" fmla="*/ 133825 h 1353025"/>
              <a:gd name="connsiteX57" fmla="*/ 1524000 w 2398644"/>
              <a:gd name="connsiteY57" fmla="*/ 147077 h 1353025"/>
              <a:gd name="connsiteX58" fmla="*/ 1616765 w 2398644"/>
              <a:gd name="connsiteY58" fmla="*/ 186834 h 1353025"/>
              <a:gd name="connsiteX59" fmla="*/ 1603513 w 2398644"/>
              <a:gd name="connsiteY59" fmla="*/ 133825 h 1353025"/>
              <a:gd name="connsiteX60" fmla="*/ 1683026 w 2398644"/>
              <a:gd name="connsiteY60" fmla="*/ 160329 h 1353025"/>
              <a:gd name="connsiteX61" fmla="*/ 1643270 w 2398644"/>
              <a:gd name="connsiteY61" fmla="*/ 147077 h 1353025"/>
              <a:gd name="connsiteX62" fmla="*/ 1603513 w 2398644"/>
              <a:gd name="connsiteY62" fmla="*/ 107321 h 135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2398644" h="1353025">
                <a:moveTo>
                  <a:pt x="0" y="1140990"/>
                </a:moveTo>
                <a:cubicBezTo>
                  <a:pt x="123244" y="1151260"/>
                  <a:pt x="125889" y="1142880"/>
                  <a:pt x="212035" y="1167494"/>
                </a:cubicBezTo>
                <a:cubicBezTo>
                  <a:pt x="225466" y="1171332"/>
                  <a:pt x="239580" y="1173963"/>
                  <a:pt x="251791" y="1180747"/>
                </a:cubicBezTo>
                <a:cubicBezTo>
                  <a:pt x="279636" y="1196217"/>
                  <a:pt x="301085" y="1223682"/>
                  <a:pt x="331304" y="1233755"/>
                </a:cubicBezTo>
                <a:lnTo>
                  <a:pt x="410818" y="1260260"/>
                </a:lnTo>
                <a:cubicBezTo>
                  <a:pt x="513576" y="1328764"/>
                  <a:pt x="460113" y="1303195"/>
                  <a:pt x="569844" y="1339773"/>
                </a:cubicBezTo>
                <a:lnTo>
                  <a:pt x="609600" y="1353025"/>
                </a:lnTo>
                <a:cubicBezTo>
                  <a:pt x="720035" y="1339773"/>
                  <a:pt x="832409" y="1337767"/>
                  <a:pt x="940904" y="1313268"/>
                </a:cubicBezTo>
                <a:cubicBezTo>
                  <a:pt x="971976" y="1306252"/>
                  <a:pt x="997894" y="1282785"/>
                  <a:pt x="1020418" y="1260260"/>
                </a:cubicBezTo>
                <a:cubicBezTo>
                  <a:pt x="1042505" y="1238173"/>
                  <a:pt x="1069352" y="1219988"/>
                  <a:pt x="1086678" y="1193999"/>
                </a:cubicBezTo>
                <a:lnTo>
                  <a:pt x="1139687" y="1114486"/>
                </a:lnTo>
                <a:cubicBezTo>
                  <a:pt x="1148522" y="1101234"/>
                  <a:pt x="1154929" y="1085991"/>
                  <a:pt x="1166191" y="1074729"/>
                </a:cubicBezTo>
                <a:cubicBezTo>
                  <a:pt x="1195906" y="1045015"/>
                  <a:pt x="1220953" y="1018019"/>
                  <a:pt x="1258957" y="995216"/>
                </a:cubicBezTo>
                <a:cubicBezTo>
                  <a:pt x="1279355" y="982977"/>
                  <a:pt x="1303941" y="979350"/>
                  <a:pt x="1325218" y="968712"/>
                </a:cubicBezTo>
                <a:cubicBezTo>
                  <a:pt x="1339463" y="961589"/>
                  <a:pt x="1350420" y="948677"/>
                  <a:pt x="1364974" y="942208"/>
                </a:cubicBezTo>
                <a:cubicBezTo>
                  <a:pt x="1390504" y="930861"/>
                  <a:pt x="1419498" y="928197"/>
                  <a:pt x="1444487" y="915703"/>
                </a:cubicBezTo>
                <a:cubicBezTo>
                  <a:pt x="1548033" y="863931"/>
                  <a:pt x="1494771" y="880819"/>
                  <a:pt x="1603513" y="862694"/>
                </a:cubicBezTo>
                <a:cubicBezTo>
                  <a:pt x="1621183" y="849442"/>
                  <a:pt x="1642382" y="839906"/>
                  <a:pt x="1656522" y="822938"/>
                </a:cubicBezTo>
                <a:cubicBezTo>
                  <a:pt x="1665465" y="812207"/>
                  <a:pt x="1662843" y="795310"/>
                  <a:pt x="1669774" y="783181"/>
                </a:cubicBezTo>
                <a:cubicBezTo>
                  <a:pt x="1680732" y="764004"/>
                  <a:pt x="1696279" y="747842"/>
                  <a:pt x="1709531" y="730173"/>
                </a:cubicBezTo>
                <a:cubicBezTo>
                  <a:pt x="1732038" y="617637"/>
                  <a:pt x="1708180" y="706709"/>
                  <a:pt x="1762539" y="584399"/>
                </a:cubicBezTo>
                <a:cubicBezTo>
                  <a:pt x="1775246" y="555809"/>
                  <a:pt x="1780623" y="521107"/>
                  <a:pt x="1789044" y="491634"/>
                </a:cubicBezTo>
                <a:cubicBezTo>
                  <a:pt x="1792882" y="478202"/>
                  <a:pt x="1796049" y="464371"/>
                  <a:pt x="1802296" y="451877"/>
                </a:cubicBezTo>
                <a:cubicBezTo>
                  <a:pt x="1809419" y="437631"/>
                  <a:pt x="1819965" y="425373"/>
                  <a:pt x="1828800" y="412121"/>
                </a:cubicBezTo>
                <a:lnTo>
                  <a:pt x="1868557" y="292851"/>
                </a:lnTo>
                <a:cubicBezTo>
                  <a:pt x="1872974" y="279599"/>
                  <a:pt x="1871931" y="262972"/>
                  <a:pt x="1881809" y="253094"/>
                </a:cubicBezTo>
                <a:lnTo>
                  <a:pt x="1921565" y="213338"/>
                </a:lnTo>
                <a:cubicBezTo>
                  <a:pt x="2027583" y="217755"/>
                  <a:pt x="2134112" y="215286"/>
                  <a:pt x="2239618" y="226590"/>
                </a:cubicBezTo>
                <a:cubicBezTo>
                  <a:pt x="2259260" y="228695"/>
                  <a:pt x="2274468" y="245312"/>
                  <a:pt x="2292626" y="253094"/>
                </a:cubicBezTo>
                <a:cubicBezTo>
                  <a:pt x="2305466" y="258597"/>
                  <a:pt x="2319889" y="260100"/>
                  <a:pt x="2332383" y="266347"/>
                </a:cubicBezTo>
                <a:cubicBezTo>
                  <a:pt x="2365817" y="283064"/>
                  <a:pt x="2373992" y="294704"/>
                  <a:pt x="2398644" y="319355"/>
                </a:cubicBezTo>
                <a:cubicBezTo>
                  <a:pt x="2394226" y="345859"/>
                  <a:pt x="2396304" y="374314"/>
                  <a:pt x="2385391" y="398868"/>
                </a:cubicBezTo>
                <a:cubicBezTo>
                  <a:pt x="2377016" y="417712"/>
                  <a:pt x="2324989" y="455574"/>
                  <a:pt x="2305878" y="465129"/>
                </a:cubicBezTo>
                <a:cubicBezTo>
                  <a:pt x="2293384" y="471376"/>
                  <a:pt x="2278887" y="472708"/>
                  <a:pt x="2266122" y="478381"/>
                </a:cubicBezTo>
                <a:cubicBezTo>
                  <a:pt x="2239043" y="490416"/>
                  <a:pt x="2213688" y="506103"/>
                  <a:pt x="2186609" y="518138"/>
                </a:cubicBezTo>
                <a:cubicBezTo>
                  <a:pt x="2147462" y="535537"/>
                  <a:pt x="2110425" y="537461"/>
                  <a:pt x="2067339" y="544642"/>
                </a:cubicBezTo>
                <a:cubicBezTo>
                  <a:pt x="1970156" y="540225"/>
                  <a:pt x="1869729" y="556681"/>
                  <a:pt x="1775791" y="531390"/>
                </a:cubicBezTo>
                <a:cubicBezTo>
                  <a:pt x="1717795" y="515776"/>
                  <a:pt x="1731646" y="448978"/>
                  <a:pt x="1709531" y="412121"/>
                </a:cubicBezTo>
                <a:cubicBezTo>
                  <a:pt x="1703103" y="401407"/>
                  <a:pt x="1691861" y="394451"/>
                  <a:pt x="1683026" y="385616"/>
                </a:cubicBezTo>
                <a:cubicBezTo>
                  <a:pt x="1678609" y="372364"/>
                  <a:pt x="1676961" y="357838"/>
                  <a:pt x="1669774" y="345860"/>
                </a:cubicBezTo>
                <a:cubicBezTo>
                  <a:pt x="1663346" y="335146"/>
                  <a:pt x="1647657" y="331054"/>
                  <a:pt x="1643270" y="319355"/>
                </a:cubicBezTo>
                <a:cubicBezTo>
                  <a:pt x="1633835" y="294196"/>
                  <a:pt x="1636535" y="265910"/>
                  <a:pt x="1630018" y="239842"/>
                </a:cubicBezTo>
                <a:cubicBezTo>
                  <a:pt x="1623242" y="212738"/>
                  <a:pt x="1603513" y="160329"/>
                  <a:pt x="1603513" y="160329"/>
                </a:cubicBezTo>
                <a:cubicBezTo>
                  <a:pt x="1632315" y="-12476"/>
                  <a:pt x="1681000" y="-15691"/>
                  <a:pt x="1590261" y="14555"/>
                </a:cubicBezTo>
                <a:cubicBezTo>
                  <a:pt x="1581426" y="27807"/>
                  <a:pt x="1575019" y="43050"/>
                  <a:pt x="1563757" y="54312"/>
                </a:cubicBezTo>
                <a:cubicBezTo>
                  <a:pt x="1552495" y="65574"/>
                  <a:pt x="1533950" y="68379"/>
                  <a:pt x="1524000" y="80816"/>
                </a:cubicBezTo>
                <a:cubicBezTo>
                  <a:pt x="1515274" y="91724"/>
                  <a:pt x="1518497" y="108950"/>
                  <a:pt x="1510748" y="120573"/>
                </a:cubicBezTo>
                <a:cubicBezTo>
                  <a:pt x="1500352" y="136167"/>
                  <a:pt x="1484243" y="147077"/>
                  <a:pt x="1470991" y="160329"/>
                </a:cubicBezTo>
                <a:cubicBezTo>
                  <a:pt x="1607540" y="205846"/>
                  <a:pt x="1549605" y="189922"/>
                  <a:pt x="1643270" y="213338"/>
                </a:cubicBezTo>
                <a:cubicBezTo>
                  <a:pt x="1674192" y="208921"/>
                  <a:pt x="1710045" y="217412"/>
                  <a:pt x="1736035" y="200086"/>
                </a:cubicBezTo>
                <a:cubicBezTo>
                  <a:pt x="1747658" y="192337"/>
                  <a:pt x="1729567" y="172540"/>
                  <a:pt x="1722783" y="160329"/>
                </a:cubicBezTo>
                <a:cubicBezTo>
                  <a:pt x="1707313" y="132483"/>
                  <a:pt x="1687444" y="107320"/>
                  <a:pt x="1669774" y="80816"/>
                </a:cubicBezTo>
                <a:lnTo>
                  <a:pt x="1643270" y="41060"/>
                </a:lnTo>
                <a:cubicBezTo>
                  <a:pt x="1638853" y="27808"/>
                  <a:pt x="1643270" y="5720"/>
                  <a:pt x="1630018" y="1303"/>
                </a:cubicBezTo>
                <a:cubicBezTo>
                  <a:pt x="1618165" y="-2648"/>
                  <a:pt x="1609941" y="17094"/>
                  <a:pt x="1603513" y="27808"/>
                </a:cubicBezTo>
                <a:cubicBezTo>
                  <a:pt x="1596326" y="39786"/>
                  <a:pt x="1593649" y="54012"/>
                  <a:pt x="1590261" y="67564"/>
                </a:cubicBezTo>
                <a:cubicBezTo>
                  <a:pt x="1584798" y="89416"/>
                  <a:pt x="1591429" y="116521"/>
                  <a:pt x="1577009" y="133825"/>
                </a:cubicBezTo>
                <a:cubicBezTo>
                  <a:pt x="1565349" y="147817"/>
                  <a:pt x="1541670" y="142660"/>
                  <a:pt x="1524000" y="147077"/>
                </a:cubicBezTo>
                <a:cubicBezTo>
                  <a:pt x="1534010" y="153750"/>
                  <a:pt x="1599651" y="203948"/>
                  <a:pt x="1616765" y="186834"/>
                </a:cubicBezTo>
                <a:cubicBezTo>
                  <a:pt x="1629644" y="173955"/>
                  <a:pt x="1586602" y="140589"/>
                  <a:pt x="1603513" y="133825"/>
                </a:cubicBezTo>
                <a:cubicBezTo>
                  <a:pt x="1629453" y="123449"/>
                  <a:pt x="1656522" y="151494"/>
                  <a:pt x="1683026" y="160329"/>
                </a:cubicBezTo>
                <a:lnTo>
                  <a:pt x="1643270" y="147077"/>
                </a:lnTo>
                <a:cubicBezTo>
                  <a:pt x="1595132" y="131031"/>
                  <a:pt x="1603513" y="147794"/>
                  <a:pt x="1603513" y="107321"/>
                </a:cubicBez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9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8" grpId="0"/>
      <p:bldP spid="9" grpId="0"/>
      <p:bldP spid="14" grpId="0"/>
      <p:bldP spid="15" grpId="0"/>
      <p:bldP spid="16" grpId="0"/>
      <p:bldP spid="18" grpId="0"/>
      <p:bldP spid="19" grpId="0"/>
      <p:bldP spid="4" grpId="0"/>
      <p:bldP spid="20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39" y="-486"/>
            <a:ext cx="4133732" cy="685801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FF00"/>
                </a:solidFill>
              </a:rPr>
              <a:t>Long Division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-3798"/>
            <a:ext cx="7924800" cy="609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Works for ALL polynomial division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6200" y="1066800"/>
            <a:ext cx="11353800" cy="63061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Steps if you need them.</a:t>
            </a:r>
          </a:p>
          <a:p>
            <a:pPr marL="742950" indent="-742950" algn="l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Ask, “what do I multiply the first term by to get the first term” OR divide the first term by the first term</a:t>
            </a:r>
          </a:p>
          <a:p>
            <a:pPr marL="742950" indent="-742950" algn="l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Distribute</a:t>
            </a:r>
          </a:p>
          <a:p>
            <a:pPr marL="742950" indent="-742950" algn="l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Switch the signs</a:t>
            </a:r>
          </a:p>
          <a:p>
            <a:pPr marL="742950" indent="-742950" algn="l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Combine like terms</a:t>
            </a:r>
          </a:p>
          <a:p>
            <a:pPr marL="742950" indent="-742950" algn="l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Drop the next term</a:t>
            </a:r>
          </a:p>
          <a:p>
            <a:pPr marL="742950" indent="-742950" algn="l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Repeat</a:t>
            </a:r>
          </a:p>
          <a:p>
            <a:pPr marL="742950" indent="-742950" algn="l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Add the remainder over the divisor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65386" y="589237"/>
            <a:ext cx="3487751" cy="768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chemeClr val="bg1"/>
                </a:solidFill>
              </a:rPr>
              <a:t>EX’s on board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7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39" y="-486"/>
            <a:ext cx="4133732" cy="685801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FF00"/>
                </a:solidFill>
              </a:rPr>
              <a:t>Synthetic Division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09764" y="0"/>
            <a:ext cx="7924800" cy="609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Only works for linear divisors AND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752116"/>
            <a:ext cx="11353800" cy="426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Steps if you need them.</a:t>
            </a:r>
          </a:p>
          <a:p>
            <a:pPr marL="742950" indent="-742950" algn="l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Set up with just the coefficients</a:t>
            </a:r>
          </a:p>
          <a:p>
            <a:pPr marL="742950" indent="-742950" algn="l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Divide by the zero</a:t>
            </a:r>
          </a:p>
          <a:p>
            <a:pPr marL="742950" indent="-742950" algn="l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Drop the first number every time</a:t>
            </a:r>
          </a:p>
          <a:p>
            <a:pPr marL="742950" indent="-742950" algn="l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Multiply and add, multiply and add, multiply and add</a:t>
            </a:r>
          </a:p>
          <a:p>
            <a:pPr marL="742950" indent="-742950" algn="l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From right to left the numbers give the remainder, constant, x, x squared, and so on 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55920" y="718192"/>
            <a:ext cx="3487751" cy="768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chemeClr val="bg1"/>
                </a:solidFill>
              </a:rPr>
              <a:t>EX’s on board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419600" y="571258"/>
            <a:ext cx="79248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chemeClr val="bg1"/>
                </a:solidFill>
              </a:rPr>
              <a:t>uses the zero NOT the factor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66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4" grpId="0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0"/>
            <a:ext cx="5943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rgbClr val="FFFF00"/>
                </a:solidFill>
              </a:rPr>
              <a:t>The Remainder Theorem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62000" y="1066800"/>
            <a:ext cx="40386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(look in book) then…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97565" y="3511695"/>
            <a:ext cx="5943600" cy="697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rgbClr val="FFFF00"/>
                </a:solidFill>
              </a:rPr>
              <a:t>The Factor Theorem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762000" y="4209288"/>
            <a:ext cx="40386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(look in book) then…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09600" y="4953000"/>
            <a:ext cx="10958741" cy="12388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“If there is no remainder, </a:t>
            </a:r>
            <a:r>
              <a:rPr lang="en-US" sz="3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x-c</a:t>
            </a:r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is a factor of the polynomial”</a:t>
            </a:r>
            <a:endParaRPr lang="en-US" sz="36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723662" y="1696068"/>
            <a:ext cx="10958741" cy="1047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“Synthetic division can be used to evaluate polynomials”</a:t>
            </a:r>
            <a:endParaRPr lang="en-US" sz="4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82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8" grpId="0"/>
      <p:bldP spid="9" grpId="0" build="p"/>
      <p:bldP spid="10" grpId="0" build="p"/>
      <p:bldP spid="1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7143" y="152401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Standard Form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67000" y="2438401"/>
            <a:ext cx="7010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FFF00"/>
                </a:solidFill>
              </a:rPr>
              <a:t>Factored Form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09800" y="311853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Factors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0" y="508317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FFF00"/>
                </a:solidFill>
              </a:rPr>
              <a:t>Zeroes</a:t>
            </a:r>
          </a:p>
        </p:txBody>
      </p:sp>
      <p:sp>
        <p:nvSpPr>
          <p:cNvPr id="7" name="Down Arrow 6"/>
          <p:cNvSpPr/>
          <p:nvPr/>
        </p:nvSpPr>
        <p:spPr>
          <a:xfrm>
            <a:off x="776488" y="1062040"/>
            <a:ext cx="1752600" cy="4751386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 rot="10800000">
            <a:off x="9463288" y="1062040"/>
            <a:ext cx="1752600" cy="4751387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09900" y="1295401"/>
            <a:ext cx="617220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prstClr val="white"/>
                </a:solidFill>
              </a:rPr>
              <a:t>Rational Zero Theorem</a:t>
            </a:r>
            <a:br>
              <a:rPr lang="en-US" sz="2800" dirty="0">
                <a:solidFill>
                  <a:prstClr val="white"/>
                </a:solidFill>
              </a:rPr>
            </a:br>
            <a:r>
              <a:rPr lang="en-US" sz="2800" dirty="0">
                <a:solidFill>
                  <a:prstClr val="white"/>
                </a:solidFill>
              </a:rPr>
              <a:t>Long Division, Synthetic Division, Factoring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09900" y="3863976"/>
            <a:ext cx="617220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prstClr val="white"/>
                </a:solidFill>
              </a:rPr>
              <a:t>Zero Product Property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-442712" y="2680488"/>
            <a:ext cx="4191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Quadratic Formula, </a:t>
            </a:r>
            <a:r>
              <a:rPr lang="en-US" sz="28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/>
            </a:r>
            <a:br>
              <a:rPr lang="en-US" sz="28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</a:br>
            <a:r>
              <a:rPr lang="en-US" sz="28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Square </a:t>
            </a:r>
            <a:r>
              <a:rPr lang="en-US" sz="2800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Root </a:t>
            </a:r>
            <a:r>
              <a:rPr lang="en-US" sz="28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Method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774373" y="1779915"/>
            <a:ext cx="3385458" cy="523220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Only with Quadratics</a:t>
            </a:r>
          </a:p>
        </p:txBody>
      </p:sp>
      <p:sp>
        <p:nvSpPr>
          <p:cNvPr id="12" name="Bent Arrow 11"/>
          <p:cNvSpPr/>
          <p:nvPr/>
        </p:nvSpPr>
        <p:spPr>
          <a:xfrm rot="10800000">
            <a:off x="2214889" y="3834102"/>
            <a:ext cx="352024" cy="503579"/>
          </a:xfrm>
          <a:prstGeom prst="bentArrow">
            <a:avLst>
              <a:gd name="adj1" fmla="val 43994"/>
              <a:gd name="adj2" fmla="val 50000"/>
              <a:gd name="adj3" fmla="val 46380"/>
              <a:gd name="adj4" fmla="val 2828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048000" y="4343401"/>
            <a:ext cx="617220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prstClr val="white"/>
                </a:solidFill>
              </a:rPr>
              <a:t>If </a:t>
            </a:r>
            <a:r>
              <a:rPr lang="en-US" sz="2800" dirty="0" err="1">
                <a:solidFill>
                  <a:prstClr val="white"/>
                </a:solidFill>
              </a:rPr>
              <a:t>ab</a:t>
            </a:r>
            <a:r>
              <a:rPr lang="en-US" sz="2800" dirty="0">
                <a:solidFill>
                  <a:prstClr val="white"/>
                </a:solidFill>
              </a:rPr>
              <a:t> = 0 then either a = 0 or b = 0</a:t>
            </a:r>
          </a:p>
        </p:txBody>
      </p:sp>
    </p:spTree>
    <p:extLst>
      <p:ext uri="{BB962C8B-B14F-4D97-AF65-F5344CB8AC3E}">
        <p14:creationId xmlns:p14="http://schemas.microsoft.com/office/powerpoint/2010/main" val="43259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 animBg="1"/>
      <p:bldP spid="9" grpId="0"/>
      <p:bldP spid="10" grpId="0"/>
      <p:bldP spid="3" grpId="0"/>
      <p:bldP spid="11" grpId="0" animBg="1"/>
      <p:bldP spid="12" grpId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0"/>
            <a:ext cx="5943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rgbClr val="FFFF00"/>
                </a:solidFill>
              </a:rPr>
              <a:t>Rational Root Theorem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62000" y="1066800"/>
            <a:ext cx="40386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(look in book) then…</a:t>
            </a:r>
            <a:endParaRPr lang="en-US" sz="3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1000" y="1676400"/>
                <a:ext cx="11645496" cy="8947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𝑷𝒐𝒕𝒆𝒏𝒕𝒊𝒂𝒍</m:t>
                      </m:r>
                      <m:r>
                        <a:rPr lang="en-US" sz="2800" b="1" i="1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𝑹𝒂𝒕𝒊𝒐𝒏𝒂𝒍</m:t>
                      </m:r>
                      <m:r>
                        <a:rPr lang="en-US" sz="2800" b="1" i="1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𝒁𝒆𝒓𝒐𝒆𝒔</m:t>
                      </m:r>
                      <m:r>
                        <a:rPr lang="en-US" sz="2800" b="1" i="1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=±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𝑭𝒂𝒄𝒕𝒐𝒓𝒔</m:t>
                          </m:r>
                          <m:r>
                            <a:rPr lang="en-US" sz="2800" b="1" i="1" smtClean="0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𝒕𝒉𝒆</m:t>
                          </m:r>
                          <m:r>
                            <a:rPr lang="en-US" sz="2800" b="1" i="1" smtClean="0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𝑪𝒐𝒏𝒔𝒕𝒂𝒏𝒕</m:t>
                          </m:r>
                          <m:r>
                            <a:rPr lang="en-US" sz="2800" b="1" i="1" smtClean="0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𝑻𝒆𝒓𝒎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𝑭𝒂𝒄𝒕𝒐𝒓𝒔</m:t>
                          </m:r>
                          <m:r>
                            <a:rPr lang="en-US" sz="2800" b="1" i="1" smtClean="0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𝒕𝒉𝒆</m:t>
                          </m:r>
                          <m:r>
                            <a:rPr lang="en-US" sz="2800" b="1" i="1" smtClean="0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𝑳𝒆𝒂𝒅𝒊𝒏𝒈</m:t>
                          </m:r>
                          <m:r>
                            <a:rPr lang="en-US" sz="2800" b="1" i="1" smtClean="0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chemeClr val="accent3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𝑪𝒐𝒆𝒇𝒇𝒊𝒄𝒊𝒆𝒏𝒕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solidFill>
                    <a:schemeClr val="accent3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676400"/>
                <a:ext cx="11645496" cy="8947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Subtitle 2"/>
          <p:cNvSpPr txBox="1">
            <a:spLocks/>
          </p:cNvSpPr>
          <p:nvPr/>
        </p:nvSpPr>
        <p:spPr>
          <a:xfrm>
            <a:off x="198783" y="3541041"/>
            <a:ext cx="609600" cy="6096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Ex</a:t>
            </a:r>
            <a:endParaRPr lang="en-US" sz="3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66800" y="3610012"/>
                <a:ext cx="558697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−12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−23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+42</m:t>
                      </m:r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610012"/>
                <a:ext cx="5586979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ubtitle 2"/>
          <p:cNvSpPr txBox="1">
            <a:spLocks/>
          </p:cNvSpPr>
          <p:nvPr/>
        </p:nvSpPr>
        <p:spPr>
          <a:xfrm>
            <a:off x="609600" y="2691869"/>
            <a:ext cx="102870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Find the potential zeroes of the following functions…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98783" y="4642148"/>
            <a:ext cx="609600" cy="6096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Ex</a:t>
            </a:r>
            <a:endParaRPr lang="en-US" sz="3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43609" y="4642148"/>
                <a:ext cx="44488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9" y="4642148"/>
                <a:ext cx="4448847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113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7" grpId="0"/>
      <p:bldP spid="12" grpId="0" animBg="1"/>
      <p:bldP spid="3" grpId="0"/>
      <p:bldP spid="13" grpId="0" build="p"/>
      <p:bldP spid="14" grpId="0" animBg="1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7143" y="152401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Standard Form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67000" y="2438401"/>
            <a:ext cx="7010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FFF00"/>
                </a:solidFill>
              </a:rPr>
              <a:t>Factored Form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09800" y="311853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Factors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0" y="508317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FFF00"/>
                </a:solidFill>
              </a:rPr>
              <a:t>Zeroes</a:t>
            </a:r>
          </a:p>
        </p:txBody>
      </p:sp>
      <p:sp>
        <p:nvSpPr>
          <p:cNvPr id="7" name="Down Arrow 6"/>
          <p:cNvSpPr/>
          <p:nvPr/>
        </p:nvSpPr>
        <p:spPr>
          <a:xfrm>
            <a:off x="776488" y="1062040"/>
            <a:ext cx="1752600" cy="4751386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 rot="10800000">
            <a:off x="9463288" y="1062040"/>
            <a:ext cx="1752600" cy="4751387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09900" y="1295401"/>
            <a:ext cx="617220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prstClr val="white"/>
                </a:solidFill>
              </a:rPr>
              <a:t>Rational Zero Theorem</a:t>
            </a:r>
            <a:br>
              <a:rPr lang="en-US" sz="2800" dirty="0">
                <a:solidFill>
                  <a:prstClr val="white"/>
                </a:solidFill>
              </a:rPr>
            </a:br>
            <a:r>
              <a:rPr lang="en-US" sz="2800" dirty="0">
                <a:solidFill>
                  <a:prstClr val="white"/>
                </a:solidFill>
              </a:rPr>
              <a:t>Long Division, Synthetic Division, Factoring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09900" y="3863976"/>
            <a:ext cx="617220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prstClr val="white"/>
                </a:solidFill>
              </a:rPr>
              <a:t>Zero Product Property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-442712" y="2680488"/>
            <a:ext cx="4191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Quadratic Formula, </a:t>
            </a:r>
            <a:r>
              <a:rPr lang="en-US" sz="28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/>
            </a:r>
            <a:br>
              <a:rPr lang="en-US" sz="28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</a:br>
            <a:r>
              <a:rPr lang="en-US" sz="28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Square </a:t>
            </a:r>
            <a:r>
              <a:rPr lang="en-US" sz="2800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Root </a:t>
            </a:r>
            <a:r>
              <a:rPr lang="en-US" sz="28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Method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774373" y="1779915"/>
            <a:ext cx="3385458" cy="523220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Only with Quadratics</a:t>
            </a:r>
          </a:p>
        </p:txBody>
      </p:sp>
      <p:sp>
        <p:nvSpPr>
          <p:cNvPr id="12" name="Bent Arrow 11"/>
          <p:cNvSpPr/>
          <p:nvPr/>
        </p:nvSpPr>
        <p:spPr>
          <a:xfrm rot="10800000">
            <a:off x="2214889" y="3834102"/>
            <a:ext cx="352024" cy="503579"/>
          </a:xfrm>
          <a:prstGeom prst="bentArrow">
            <a:avLst>
              <a:gd name="adj1" fmla="val 43994"/>
              <a:gd name="adj2" fmla="val 50000"/>
              <a:gd name="adj3" fmla="val 46380"/>
              <a:gd name="adj4" fmla="val 2828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048000" y="4343401"/>
            <a:ext cx="617220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prstClr val="white"/>
                </a:solidFill>
              </a:rPr>
              <a:t>If </a:t>
            </a:r>
            <a:r>
              <a:rPr lang="en-US" sz="2800" dirty="0" err="1">
                <a:solidFill>
                  <a:prstClr val="white"/>
                </a:solidFill>
              </a:rPr>
              <a:t>ab</a:t>
            </a:r>
            <a:r>
              <a:rPr lang="en-US" sz="2800" dirty="0">
                <a:solidFill>
                  <a:prstClr val="white"/>
                </a:solidFill>
              </a:rPr>
              <a:t> = 0 then either a = 0 or b = 0</a:t>
            </a:r>
          </a:p>
        </p:txBody>
      </p:sp>
    </p:spTree>
    <p:extLst>
      <p:ext uri="{BB962C8B-B14F-4D97-AF65-F5344CB8AC3E}">
        <p14:creationId xmlns:p14="http://schemas.microsoft.com/office/powerpoint/2010/main" val="372467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 animBg="1"/>
      <p:bldP spid="9" grpId="0"/>
      <p:bldP spid="10" grpId="0"/>
      <p:bldP spid="3" grpId="0"/>
      <p:bldP spid="11" grpId="0" animBg="1"/>
      <p:bldP spid="12" grpId="0" animBg="1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533400" y="457200"/>
            <a:ext cx="112776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Find the zeroes of the following functions algebraically…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38200" y="1565256"/>
            <a:ext cx="609600" cy="6096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Ex</a:t>
            </a:r>
            <a:endParaRPr lang="en-US" sz="3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09221" y="1565256"/>
                <a:ext cx="558697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−12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−23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+42</m:t>
                      </m:r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9221" y="1565256"/>
                <a:ext cx="5586979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ubtitle 2"/>
          <p:cNvSpPr txBox="1">
            <a:spLocks/>
          </p:cNvSpPr>
          <p:nvPr/>
        </p:nvSpPr>
        <p:spPr>
          <a:xfrm>
            <a:off x="838200" y="2658189"/>
            <a:ext cx="609600" cy="6096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Ex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38200" y="3751879"/>
            <a:ext cx="609600" cy="6096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Ex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38200" y="4844055"/>
            <a:ext cx="609600" cy="6096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Ex</a:t>
            </a:r>
            <a:endParaRPr lang="en-US" sz="3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76668" y="2658189"/>
                <a:ext cx="5443332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+6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−26</m:t>
                    </m:r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200" dirty="0" smtClean="0">
                    <a:solidFill>
                      <a:schemeClr val="bg1"/>
                    </a:solidFill>
                  </a:rPr>
                  <a:t>30</a:t>
                </a:r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6668" y="2658189"/>
                <a:ext cx="5443332" cy="492443"/>
              </a:xfrm>
              <a:prstGeom prst="rect">
                <a:avLst/>
              </a:prstGeom>
              <a:blipFill rotWithShape="0">
                <a:blip r:embed="rId3"/>
                <a:stretch>
                  <a:fillRect l="-112" t="-23457" b="-50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193234" y="3751122"/>
                <a:ext cx="607512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−7</m:t>
                        </m:r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−8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+14</m:t>
                    </m:r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3200" dirty="0" smtClean="0">
                    <a:solidFill>
                      <a:schemeClr val="bg1"/>
                    </a:solidFill>
                  </a:rPr>
                  <a:t>8</a:t>
                </a:r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3234" y="3751122"/>
                <a:ext cx="6075125" cy="492443"/>
              </a:xfrm>
              <a:prstGeom prst="rect">
                <a:avLst/>
              </a:prstGeom>
              <a:blipFill rotWithShape="0">
                <a:blip r:embed="rId4"/>
                <a:stretch>
                  <a:fillRect l="-100" t="-23457" r="-3112" b="-50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176669" y="4844055"/>
                <a:ext cx="424545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200" dirty="0" smtClean="0">
                    <a:solidFill>
                      <a:schemeClr val="bg1"/>
                    </a:solidFill>
                  </a:rPr>
                  <a:t>6</a:t>
                </a:r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6669" y="4844055"/>
                <a:ext cx="4245458" cy="492443"/>
              </a:xfrm>
              <a:prstGeom prst="rect">
                <a:avLst/>
              </a:prstGeom>
              <a:blipFill rotWithShape="0">
                <a:blip r:embed="rId5"/>
                <a:stretch>
                  <a:fillRect l="-144" t="-25000" r="-5029" b="-5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ubtitle 2"/>
          <p:cNvSpPr txBox="1">
            <a:spLocks/>
          </p:cNvSpPr>
          <p:nvPr/>
        </p:nvSpPr>
        <p:spPr>
          <a:xfrm>
            <a:off x="848138" y="5936231"/>
            <a:ext cx="609600" cy="6096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Ex</a:t>
            </a:r>
            <a:endParaRPr lang="en-US" sz="3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193234" y="5936231"/>
                <a:ext cx="470071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3200" dirty="0" smtClean="0">
                    <a:solidFill>
                      <a:schemeClr val="bg1"/>
                    </a:solidFill>
                  </a:rPr>
                  <a:t>6</a:t>
                </a:r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3234" y="5936231"/>
                <a:ext cx="4700710" cy="492443"/>
              </a:xfrm>
              <a:prstGeom prst="rect">
                <a:avLst/>
              </a:prstGeom>
              <a:blipFill rotWithShape="0">
                <a:blip r:embed="rId6"/>
                <a:stretch>
                  <a:fillRect l="-130" t="-24691" r="-4280" b="-49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665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 animBg="1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7143" y="152401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Standard Form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67000" y="2438401"/>
            <a:ext cx="7010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FFF00"/>
                </a:solidFill>
              </a:rPr>
              <a:t>Factored Form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09800" y="311853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Factors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0" y="508317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FFF00"/>
                </a:solidFill>
              </a:rPr>
              <a:t>Zeroes</a:t>
            </a:r>
          </a:p>
        </p:txBody>
      </p:sp>
      <p:sp>
        <p:nvSpPr>
          <p:cNvPr id="7" name="Down Arrow 6"/>
          <p:cNvSpPr/>
          <p:nvPr/>
        </p:nvSpPr>
        <p:spPr>
          <a:xfrm>
            <a:off x="776488" y="1062040"/>
            <a:ext cx="1752600" cy="4751386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 rot="10800000">
            <a:off x="9463288" y="1062040"/>
            <a:ext cx="1752600" cy="4751387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09900" y="1295401"/>
            <a:ext cx="617220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prstClr val="white"/>
                </a:solidFill>
              </a:rPr>
              <a:t>Rational Zero Theorem</a:t>
            </a:r>
            <a:br>
              <a:rPr lang="en-US" sz="2800" dirty="0">
                <a:solidFill>
                  <a:prstClr val="white"/>
                </a:solidFill>
              </a:rPr>
            </a:br>
            <a:r>
              <a:rPr lang="en-US" sz="2800" dirty="0">
                <a:solidFill>
                  <a:prstClr val="white"/>
                </a:solidFill>
              </a:rPr>
              <a:t>Long Division, Synthetic Division, Factoring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09900" y="3863976"/>
            <a:ext cx="617220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prstClr val="white"/>
                </a:solidFill>
              </a:rPr>
              <a:t>Zero Product Property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-442712" y="2680488"/>
            <a:ext cx="4191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Quadratic Formula, </a:t>
            </a:r>
            <a:r>
              <a:rPr lang="en-US" sz="28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/>
            </a:r>
            <a:br>
              <a:rPr lang="en-US" sz="28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</a:br>
            <a:r>
              <a:rPr lang="en-US" sz="28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Square </a:t>
            </a:r>
            <a:r>
              <a:rPr lang="en-US" sz="2800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Root </a:t>
            </a:r>
            <a:r>
              <a:rPr lang="en-US" sz="28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Method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774373" y="1779915"/>
            <a:ext cx="3385458" cy="523220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Only with Quadratics</a:t>
            </a:r>
          </a:p>
        </p:txBody>
      </p:sp>
      <p:sp>
        <p:nvSpPr>
          <p:cNvPr id="12" name="Bent Arrow 11"/>
          <p:cNvSpPr/>
          <p:nvPr/>
        </p:nvSpPr>
        <p:spPr>
          <a:xfrm rot="10800000">
            <a:off x="2214889" y="3834102"/>
            <a:ext cx="352024" cy="503579"/>
          </a:xfrm>
          <a:prstGeom prst="bentArrow">
            <a:avLst>
              <a:gd name="adj1" fmla="val 43994"/>
              <a:gd name="adj2" fmla="val 50000"/>
              <a:gd name="adj3" fmla="val 46380"/>
              <a:gd name="adj4" fmla="val 2828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048000" y="4343401"/>
            <a:ext cx="617220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prstClr val="white"/>
                </a:solidFill>
              </a:rPr>
              <a:t>If </a:t>
            </a:r>
            <a:r>
              <a:rPr lang="en-US" sz="2800" dirty="0" err="1">
                <a:solidFill>
                  <a:prstClr val="white"/>
                </a:solidFill>
              </a:rPr>
              <a:t>ab</a:t>
            </a:r>
            <a:r>
              <a:rPr lang="en-US" sz="2800" dirty="0">
                <a:solidFill>
                  <a:prstClr val="white"/>
                </a:solidFill>
              </a:rPr>
              <a:t> = 0 then either a = 0 or b = 0</a:t>
            </a:r>
          </a:p>
        </p:txBody>
      </p:sp>
    </p:spTree>
    <p:extLst>
      <p:ext uri="{BB962C8B-B14F-4D97-AF65-F5344CB8AC3E}">
        <p14:creationId xmlns:p14="http://schemas.microsoft.com/office/powerpoint/2010/main" val="230865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 animBg="1"/>
      <p:bldP spid="9" grpId="0"/>
      <p:bldP spid="10" grpId="0"/>
      <p:bldP spid="3" grpId="0"/>
      <p:bldP spid="11" grpId="0" animBg="1"/>
      <p:bldP spid="12" grpId="0" animBg="1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28600" y="457200"/>
            <a:ext cx="112776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Find an equation of the polynomial of minimum degree with the given zeroes…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62000" y="1828800"/>
            <a:ext cx="609600" cy="6096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Ex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600200" y="1828800"/>
            <a:ext cx="18288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-1, 3, -5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62000" y="2895600"/>
            <a:ext cx="609600" cy="6096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Ex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600200" y="2895600"/>
            <a:ext cx="62484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-4, 2, 3  Leading coefficient of 2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22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 build="p"/>
      <p:bldP spid="7" grpId="0" animBg="1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447800"/>
            <a:ext cx="10439400" cy="5334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A polynomial of degree n has n complex zeroes (real and </a:t>
            </a:r>
            <a:r>
              <a:rPr lang="en-US" sz="4800" dirty="0" err="1" smtClean="0">
                <a:solidFill>
                  <a:schemeClr val="bg1"/>
                </a:solidFill>
              </a:rPr>
              <a:t>nonreal</a:t>
            </a:r>
            <a:r>
              <a:rPr lang="en-US" sz="4800" dirty="0" smtClean="0">
                <a:solidFill>
                  <a:schemeClr val="bg1"/>
                </a:solidFill>
              </a:rPr>
              <a:t>).  Some of these zeroes may be repeated.</a:t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en-US" sz="4800" dirty="0" smtClean="0">
                <a:solidFill>
                  <a:schemeClr val="bg1"/>
                </a:solidFill>
              </a:rPr>
              <a:t/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en-US" sz="4800" dirty="0" smtClean="0">
                <a:solidFill>
                  <a:schemeClr val="bg1"/>
                </a:solidFill>
              </a:rPr>
              <a:t>Look at the degree, it’ll tell you how many zeroes you’ll have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52400"/>
            <a:ext cx="9677400" cy="1569660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</a:rPr>
              <a:t>The Fundamental Theorem of Algebra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3181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286000"/>
            <a:ext cx="57912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chemeClr val="bg1"/>
                </a:solidFill>
              </a:rPr>
              <a:t>Section </a:t>
            </a:r>
            <a:r>
              <a:rPr lang="en-US" sz="8800" dirty="0" smtClean="0">
                <a:solidFill>
                  <a:schemeClr val="bg1"/>
                </a:solidFill>
              </a:rPr>
              <a:t>2.5</a:t>
            </a:r>
            <a:r>
              <a:rPr lang="en-US" sz="8800" dirty="0" smtClean="0">
                <a:solidFill>
                  <a:schemeClr val="bg1"/>
                </a:solidFill>
              </a:rPr>
              <a:t/>
            </a:r>
            <a:br>
              <a:rPr lang="en-US" sz="8800" dirty="0" smtClean="0">
                <a:solidFill>
                  <a:schemeClr val="bg1"/>
                </a:solidFill>
              </a:rPr>
            </a:br>
            <a:r>
              <a:rPr lang="en-US" sz="8800" dirty="0" smtClean="0">
                <a:solidFill>
                  <a:schemeClr val="bg1"/>
                </a:solidFill>
              </a:rPr>
              <a:t>Zeroes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92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447800"/>
            <a:ext cx="10439400" cy="5334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A polynomial of degree n has n complex zeroes (real and </a:t>
            </a:r>
            <a:r>
              <a:rPr lang="en-US" sz="4800" dirty="0" err="1" smtClean="0">
                <a:solidFill>
                  <a:schemeClr val="bg1"/>
                </a:solidFill>
              </a:rPr>
              <a:t>nonreal</a:t>
            </a:r>
            <a:r>
              <a:rPr lang="en-US" sz="4800" dirty="0" smtClean="0">
                <a:solidFill>
                  <a:schemeClr val="bg1"/>
                </a:solidFill>
              </a:rPr>
              <a:t>).  Some of these zeroes may be repeated.</a:t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en-US" sz="4800" dirty="0" smtClean="0">
                <a:solidFill>
                  <a:schemeClr val="bg1"/>
                </a:solidFill>
              </a:rPr>
              <a:t/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en-US" sz="4800" dirty="0" smtClean="0">
                <a:solidFill>
                  <a:schemeClr val="bg1"/>
                </a:solidFill>
              </a:rPr>
              <a:t>Look at the degree, it’ll tell you how many complex zeroes you’ll have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52400"/>
            <a:ext cx="9677400" cy="1569660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</a:rPr>
              <a:t>The Fundamental Theorem of Algebra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704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52400" y="304800"/>
              <a:ext cx="11811000" cy="61298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559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9685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362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3622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3622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595504">
                    <a:tc>
                      <a:txBody>
                        <a:bodyPr/>
                        <a:lstStyle/>
                        <a:p>
                          <a:r>
                            <a:rPr lang="en-US" sz="4000" dirty="0" smtClean="0"/>
                            <a:t>Degree</a:t>
                          </a:r>
                          <a:endParaRPr lang="en-US" sz="4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1</a:t>
                          </a:r>
                          <a:endParaRPr lang="en-US" sz="4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2</a:t>
                          </a:r>
                          <a:endParaRPr lang="en-US" sz="4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3</a:t>
                          </a:r>
                          <a:endParaRPr lang="en-US" sz="4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4</a:t>
                          </a:r>
                          <a:endParaRPr lang="en-US" sz="4000" dirty="0"/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042132">
                    <a:tc>
                      <a:txBody>
                        <a:bodyPr/>
                        <a:lstStyle/>
                        <a:p>
                          <a:r>
                            <a:rPr lang="en-US" sz="3000" b="1" dirty="0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</a:rPr>
                            <a:t>The number of ZEROES</a:t>
                          </a:r>
                          <a:endParaRPr lang="en-US" sz="3000" b="1" dirty="0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4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042132">
                    <a:tc>
                      <a:txBody>
                        <a:bodyPr/>
                        <a:lstStyle/>
                        <a:p>
                          <a:r>
                            <a:rPr lang="en-US" sz="3000" b="1" dirty="0" smtClean="0"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</a:rPr>
                            <a:t>The number of REAL ZEROES</a:t>
                          </a:r>
                          <a:endParaRPr lang="en-US" sz="3000" b="1" dirty="0">
                            <a:solidFill>
                              <a:schemeClr val="accent3">
                                <a:lumMod val="60000"/>
                                <a:lumOff val="40000"/>
                              </a:schemeClr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At most 2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At most 3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At most 4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042132">
                    <a:tc>
                      <a:txBody>
                        <a:bodyPr/>
                        <a:lstStyle/>
                        <a:p>
                          <a:r>
                            <a:rPr lang="en-US" sz="3000" b="1" dirty="0" smtClean="0">
                              <a:solidFill>
                                <a:schemeClr val="tx2">
                                  <a:lumMod val="40000"/>
                                  <a:lumOff val="60000"/>
                                </a:schemeClr>
                              </a:solidFill>
                            </a:rPr>
                            <a:t>EXTREMA (min and max)</a:t>
                          </a:r>
                          <a:endParaRPr lang="en-US" sz="3000" b="1" dirty="0">
                            <a:solidFill>
                              <a:schemeClr val="tx2">
                                <a:lumMod val="40000"/>
                                <a:lumOff val="60000"/>
                              </a:schemeClr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At most 2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At most 3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95504">
                    <a:tc>
                      <a:txBody>
                        <a:bodyPr/>
                        <a:lstStyle/>
                        <a:p>
                          <a:r>
                            <a:rPr lang="en-US" sz="3000" b="1" dirty="0" smtClean="0">
                              <a:solidFill>
                                <a:schemeClr val="accent2">
                                  <a:lumMod val="60000"/>
                                  <a:lumOff val="40000"/>
                                </a:schemeClr>
                              </a:solidFill>
                            </a:rPr>
                            <a:t>END</a:t>
                          </a:r>
                          <a:r>
                            <a:rPr lang="en-US" sz="3000" b="1" baseline="0" dirty="0" smtClean="0">
                              <a:solidFill>
                                <a:schemeClr val="accent2">
                                  <a:lumMod val="60000"/>
                                  <a:lumOff val="40000"/>
                                </a:schemeClr>
                              </a:solidFill>
                            </a:rPr>
                            <a:t> BEHAVIOR</a:t>
                          </a:r>
                          <a:endParaRPr lang="en-US" sz="3000" b="1" dirty="0"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Opposite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The Same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Opposite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The Same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595504">
                    <a:tc>
                      <a:txBody>
                        <a:bodyPr/>
                        <a:lstStyle/>
                        <a:p>
                          <a:r>
                            <a:rPr lang="en-US" sz="3000" b="1" dirty="0" smtClean="0">
                              <a:solidFill>
                                <a:srgbClr val="FFFF00"/>
                              </a:solidFill>
                            </a:rPr>
                            <a:t>DOMAIN</a:t>
                          </a:r>
                          <a:endParaRPr lang="en-US" sz="3000" b="1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(-</a:t>
                          </a:r>
                          <a14:m>
                            <m:oMath xmlns:m="http://schemas.openxmlformats.org/officeDocument/2006/math">
                              <m: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)</a:t>
                          </a:r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(-</a:t>
                          </a:r>
                          <a14:m>
                            <m:oMath xmlns:m="http://schemas.openxmlformats.org/officeDocument/2006/math">
                              <m: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)</a:t>
                          </a:r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(-</a:t>
                          </a:r>
                          <a14:m>
                            <m:oMath xmlns:m="http://schemas.openxmlformats.org/officeDocument/2006/math">
                              <m: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)</a:t>
                          </a:r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(-</a:t>
                          </a:r>
                          <a14:m>
                            <m:oMath xmlns:m="http://schemas.openxmlformats.org/officeDocument/2006/math">
                              <m: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)</a:t>
                          </a:r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595504">
                    <a:tc>
                      <a:txBody>
                        <a:bodyPr/>
                        <a:lstStyle/>
                        <a:p>
                          <a:r>
                            <a:rPr lang="en-US" sz="3000" b="1" dirty="0" smtClean="0">
                              <a:solidFill>
                                <a:srgbClr val="FFC000"/>
                              </a:solidFill>
                            </a:rPr>
                            <a:t>RANGE</a:t>
                          </a:r>
                          <a:endParaRPr lang="en-US" sz="30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(-</a:t>
                          </a:r>
                          <a14:m>
                            <m:oMath xmlns:m="http://schemas.openxmlformats.org/officeDocument/2006/math">
                              <m: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)</a:t>
                          </a:r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[y min</a:t>
                          </a:r>
                          <a14:m>
                            <m:oMath xmlns:m="http://schemas.openxmlformats.org/officeDocument/2006/math"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)</a:t>
                          </a:r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(-</a:t>
                          </a:r>
                          <a14:m>
                            <m:oMath xmlns:m="http://schemas.openxmlformats.org/officeDocument/2006/math">
                              <m: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</m:oMath>
                          </a14:m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y max]</a:t>
                          </a:r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(-</a:t>
                          </a:r>
                          <a14:m>
                            <m:oMath xmlns:m="http://schemas.openxmlformats.org/officeDocument/2006/math">
                              <m: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)</a:t>
                          </a:r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[y min</a:t>
                          </a:r>
                          <a14:m>
                            <m:oMath xmlns:m="http://schemas.openxmlformats.org/officeDocument/2006/math"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)</a:t>
                          </a:r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(-</a:t>
                          </a:r>
                          <a14:m>
                            <m:oMath xmlns:m="http://schemas.openxmlformats.org/officeDocument/2006/math">
                              <m: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</m:oMath>
                          </a14:m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y max]</a:t>
                          </a:r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52400" y="304800"/>
              <a:ext cx="11811000" cy="61298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55900"/>
                    <a:gridCol w="1968500"/>
                    <a:gridCol w="2362200"/>
                    <a:gridCol w="2362200"/>
                    <a:gridCol w="2362200"/>
                  </a:tblGrid>
                  <a:tr h="701040">
                    <a:tc>
                      <a:txBody>
                        <a:bodyPr/>
                        <a:lstStyle/>
                        <a:p>
                          <a:r>
                            <a:rPr lang="en-US" sz="4000" dirty="0" smtClean="0"/>
                            <a:t>Degree</a:t>
                          </a:r>
                          <a:endParaRPr lang="en-US" sz="4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1</a:t>
                          </a:r>
                          <a:endParaRPr lang="en-US" sz="4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2</a:t>
                          </a:r>
                          <a:endParaRPr lang="en-US" sz="4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3</a:t>
                          </a:r>
                          <a:endParaRPr lang="en-US" sz="4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4</a:t>
                          </a:r>
                          <a:endParaRPr lang="en-US" sz="4000" dirty="0"/>
                        </a:p>
                      </a:txBody>
                      <a:tcPr>
                        <a:noFill/>
                      </a:tcPr>
                    </a:tc>
                  </a:tr>
                  <a:tr h="1042132">
                    <a:tc>
                      <a:txBody>
                        <a:bodyPr/>
                        <a:lstStyle/>
                        <a:p>
                          <a:r>
                            <a:rPr lang="en-US" sz="3000" b="1" dirty="0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</a:rPr>
                            <a:t>The number of ZEROES</a:t>
                          </a:r>
                          <a:endParaRPr lang="en-US" sz="3000" b="1" dirty="0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4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1042132">
                    <a:tc>
                      <a:txBody>
                        <a:bodyPr/>
                        <a:lstStyle/>
                        <a:p>
                          <a:r>
                            <a:rPr lang="en-US" sz="3000" b="1" dirty="0" smtClean="0"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</a:rPr>
                            <a:t>The number of REAL ZEROES</a:t>
                          </a:r>
                          <a:endParaRPr lang="en-US" sz="3000" b="1" dirty="0">
                            <a:solidFill>
                              <a:schemeClr val="accent3">
                                <a:lumMod val="60000"/>
                                <a:lumOff val="40000"/>
                              </a:schemeClr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At most 2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At most 3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At most 4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1042132">
                    <a:tc>
                      <a:txBody>
                        <a:bodyPr/>
                        <a:lstStyle/>
                        <a:p>
                          <a:r>
                            <a:rPr lang="en-US" sz="3000" b="1" dirty="0" smtClean="0">
                              <a:solidFill>
                                <a:schemeClr val="tx2">
                                  <a:lumMod val="40000"/>
                                  <a:lumOff val="60000"/>
                                </a:schemeClr>
                              </a:solidFill>
                            </a:rPr>
                            <a:t>EXTREMA (min and max)</a:t>
                          </a:r>
                          <a:endParaRPr lang="en-US" sz="3000" b="1" dirty="0">
                            <a:solidFill>
                              <a:schemeClr val="tx2">
                                <a:lumMod val="40000"/>
                                <a:lumOff val="60000"/>
                              </a:schemeClr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At most 2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At most 3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sz="3000" b="1" dirty="0" smtClean="0">
                              <a:solidFill>
                                <a:schemeClr val="accent2">
                                  <a:lumMod val="60000"/>
                                  <a:lumOff val="40000"/>
                                </a:schemeClr>
                              </a:solidFill>
                            </a:rPr>
                            <a:t>END</a:t>
                          </a:r>
                          <a:r>
                            <a:rPr lang="en-US" sz="3000" b="1" baseline="0" dirty="0" smtClean="0">
                              <a:solidFill>
                                <a:schemeClr val="accent2">
                                  <a:lumMod val="60000"/>
                                  <a:lumOff val="40000"/>
                                </a:schemeClr>
                              </a:solidFill>
                            </a:rPr>
                            <a:t> BEHAVIOR</a:t>
                          </a:r>
                          <a:endParaRPr lang="en-US" sz="3000" b="1" dirty="0"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Opposite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The Same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Opposite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The Same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595504">
                    <a:tc>
                      <a:txBody>
                        <a:bodyPr/>
                        <a:lstStyle/>
                        <a:p>
                          <a:r>
                            <a:rPr lang="en-US" sz="3000" b="1" dirty="0" smtClean="0">
                              <a:solidFill>
                                <a:srgbClr val="FFFF00"/>
                              </a:solidFill>
                            </a:rPr>
                            <a:t>DOMAIN</a:t>
                          </a:r>
                          <a:endParaRPr lang="en-US" sz="3000" b="1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40557" t="-766327" r="-361300" b="-2132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258" t="-766327" r="-200773" b="-2132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1034" t="-766327" r="-101292" b="-2132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00000" t="-766327" r="-1031" b="-213265"/>
                          </a:stretch>
                        </a:blipFill>
                      </a:tcPr>
                    </a:tc>
                  </a:tr>
                  <a:tr h="1066800">
                    <a:tc>
                      <a:txBody>
                        <a:bodyPr/>
                        <a:lstStyle/>
                        <a:p>
                          <a:r>
                            <a:rPr lang="en-US" sz="3000" b="1" dirty="0" smtClean="0">
                              <a:solidFill>
                                <a:srgbClr val="FFC000"/>
                              </a:solidFill>
                            </a:rPr>
                            <a:t>RANGE</a:t>
                          </a:r>
                          <a:endParaRPr lang="en-US" sz="30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40557" t="-485143" r="-361300" b="-19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258" t="-485143" r="-200773" b="-19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1034" t="-485143" r="-101292" b="-19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00000" t="-485143" r="-1031" b="-1942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50917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860"/>
            <a:ext cx="4217020" cy="1470025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Complex Zeroes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79907" y="484072"/>
            <a:ext cx="6400800" cy="609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Nothing changes in the process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41307" y="1271973"/>
            <a:ext cx="6498772" cy="768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rgbClr val="FFFF00"/>
                </a:solidFill>
              </a:rPr>
              <a:t>2 Things to keep in mind: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990600" y="1963854"/>
            <a:ext cx="10972800" cy="314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Imaginary Numbers come from taking the square root of a negative value.  Ergo, </a:t>
            </a:r>
          </a:p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  1.  Imaginary numbers do NOT describe x-intercepts</a:t>
            </a:r>
          </a:p>
          <a:p>
            <a:pPr algn="l"/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 2.  Imaginary numbers ALWAYS come in pairs!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60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4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533400" y="457200"/>
            <a:ext cx="112776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Find the zeroes of the following functions algebraically…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38200" y="1565256"/>
            <a:ext cx="609600" cy="6096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Ex</a:t>
            </a:r>
            <a:endParaRPr lang="en-US" sz="3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109221" y="1565256"/>
                <a:ext cx="490409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9221" y="1565256"/>
                <a:ext cx="4904098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ubtitle 2"/>
          <p:cNvSpPr txBox="1">
            <a:spLocks/>
          </p:cNvSpPr>
          <p:nvPr/>
        </p:nvSpPr>
        <p:spPr>
          <a:xfrm>
            <a:off x="838200" y="2658189"/>
            <a:ext cx="609600" cy="6096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Ex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38200" y="3751879"/>
            <a:ext cx="609600" cy="6096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Ex</a:t>
            </a:r>
            <a:endParaRPr lang="en-US" sz="3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176668" y="2658189"/>
                <a:ext cx="5976732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+9</m:t>
                      </m:r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6668" y="2658189"/>
                <a:ext cx="5976732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193234" y="3751122"/>
                <a:ext cx="571105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3234" y="3751122"/>
                <a:ext cx="5711051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ubtitle 2"/>
          <p:cNvSpPr txBox="1">
            <a:spLocks/>
          </p:cNvSpPr>
          <p:nvPr/>
        </p:nvSpPr>
        <p:spPr>
          <a:xfrm>
            <a:off x="851210" y="4766956"/>
            <a:ext cx="609600" cy="6096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Ex</a:t>
            </a:r>
            <a:endParaRPr lang="en-US" sz="3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279155" y="4825535"/>
                <a:ext cx="258307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155" y="4825535"/>
                <a:ext cx="2583079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575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/>
      <p:bldP spid="7" grpId="0" animBg="1"/>
      <p:bldP spid="8" grpId="0" animBg="1"/>
      <p:bldP spid="10" grpId="0"/>
      <p:bldP spid="11" grpId="0"/>
      <p:bldP spid="13" grpId="0" animBg="1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28600" y="457200"/>
            <a:ext cx="112776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Find an equation of the polynomial of minimum degree with the given zeroes…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62000" y="1828800"/>
            <a:ext cx="609600" cy="6096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Ex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600200" y="1828800"/>
            <a:ext cx="18288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-1</a:t>
            </a:r>
            <a:r>
              <a:rPr lang="en-US" sz="3600" dirty="0" smtClean="0">
                <a:solidFill>
                  <a:schemeClr val="bg1"/>
                </a:solidFill>
              </a:rPr>
              <a:t>, 3</a:t>
            </a:r>
            <a:r>
              <a:rPr lang="en-US" sz="3600" i="1" dirty="0" smtClean="0">
                <a:solidFill>
                  <a:schemeClr val="bg1"/>
                </a:solidFill>
              </a:rPr>
              <a:t>i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62000" y="2895600"/>
            <a:ext cx="609600" cy="6096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Ex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600200" y="2895600"/>
            <a:ext cx="62484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-4, 2, </a:t>
            </a:r>
            <a:r>
              <a:rPr lang="en-US" sz="3600" dirty="0" smtClean="0">
                <a:solidFill>
                  <a:schemeClr val="bg1"/>
                </a:solidFill>
              </a:rPr>
              <a:t>3+</a:t>
            </a:r>
            <a:r>
              <a:rPr lang="en-US" sz="3600" i="1" dirty="0" smtClean="0">
                <a:solidFill>
                  <a:schemeClr val="bg1"/>
                </a:solidFill>
              </a:rPr>
              <a:t>i</a:t>
            </a:r>
            <a:r>
              <a:rPr lang="en-US" sz="3600" dirty="0" smtClean="0">
                <a:solidFill>
                  <a:schemeClr val="bg1"/>
                </a:solidFill>
              </a:rPr>
              <a:t>  </a:t>
            </a:r>
            <a:r>
              <a:rPr lang="en-US" sz="3600" dirty="0" smtClean="0">
                <a:solidFill>
                  <a:schemeClr val="bg1"/>
                </a:solidFill>
              </a:rPr>
              <a:t>Leading coefficient of 2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795454" y="4038600"/>
            <a:ext cx="609600" cy="6096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Ex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600200" y="4031166"/>
            <a:ext cx="18288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-1</a:t>
            </a:r>
            <a:r>
              <a:rPr lang="en-US" sz="3600" dirty="0" smtClean="0">
                <a:solidFill>
                  <a:schemeClr val="bg1"/>
                </a:solidFill>
              </a:rPr>
              <a:t>, 2, 1+</a:t>
            </a:r>
            <a:r>
              <a:rPr lang="en-US" sz="3600" i="1" dirty="0" smtClean="0">
                <a:solidFill>
                  <a:schemeClr val="bg1"/>
                </a:solidFill>
              </a:rPr>
              <a:t>i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73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 build="p"/>
      <p:bldP spid="7" grpId="0" animBg="1"/>
      <p:bldP spid="8" grpId="0" build="p"/>
      <p:bldP spid="9" grpId="0" animBg="1"/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52400" y="304800"/>
              <a:ext cx="11811000" cy="61298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559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9685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362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3622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3622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595504">
                    <a:tc>
                      <a:txBody>
                        <a:bodyPr/>
                        <a:lstStyle/>
                        <a:p>
                          <a:r>
                            <a:rPr lang="en-US" sz="4000" dirty="0" smtClean="0"/>
                            <a:t>Degree</a:t>
                          </a:r>
                          <a:endParaRPr lang="en-US" sz="4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1</a:t>
                          </a:r>
                          <a:endParaRPr lang="en-US" sz="4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2</a:t>
                          </a:r>
                          <a:endParaRPr lang="en-US" sz="4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3</a:t>
                          </a:r>
                          <a:endParaRPr lang="en-US" sz="4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4</a:t>
                          </a:r>
                          <a:endParaRPr lang="en-US" sz="4000" dirty="0"/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042132">
                    <a:tc>
                      <a:txBody>
                        <a:bodyPr/>
                        <a:lstStyle/>
                        <a:p>
                          <a:r>
                            <a:rPr lang="en-US" sz="3000" b="1" dirty="0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</a:rPr>
                            <a:t>The number of ZEROES</a:t>
                          </a:r>
                          <a:endParaRPr lang="en-US" sz="3000" b="1" dirty="0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4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042132">
                    <a:tc>
                      <a:txBody>
                        <a:bodyPr/>
                        <a:lstStyle/>
                        <a:p>
                          <a:r>
                            <a:rPr lang="en-US" sz="3000" b="1" dirty="0" smtClean="0"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</a:rPr>
                            <a:t>The number of REAL ZEROES</a:t>
                          </a:r>
                          <a:endParaRPr lang="en-US" sz="3000" b="1" dirty="0">
                            <a:solidFill>
                              <a:schemeClr val="accent3">
                                <a:lumMod val="60000"/>
                                <a:lumOff val="40000"/>
                              </a:schemeClr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At most 2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At most 3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At most 4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042132">
                    <a:tc>
                      <a:txBody>
                        <a:bodyPr/>
                        <a:lstStyle/>
                        <a:p>
                          <a:r>
                            <a:rPr lang="en-US" sz="3000" b="1" dirty="0" smtClean="0">
                              <a:solidFill>
                                <a:schemeClr val="tx2">
                                  <a:lumMod val="40000"/>
                                  <a:lumOff val="60000"/>
                                </a:schemeClr>
                              </a:solidFill>
                            </a:rPr>
                            <a:t>EXTREMA (min and max)</a:t>
                          </a:r>
                          <a:endParaRPr lang="en-US" sz="3000" b="1" dirty="0">
                            <a:solidFill>
                              <a:schemeClr val="tx2">
                                <a:lumMod val="40000"/>
                                <a:lumOff val="60000"/>
                              </a:schemeClr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At most 2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At most 3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95504">
                    <a:tc>
                      <a:txBody>
                        <a:bodyPr/>
                        <a:lstStyle/>
                        <a:p>
                          <a:r>
                            <a:rPr lang="en-US" sz="3000" b="1" dirty="0" smtClean="0">
                              <a:solidFill>
                                <a:schemeClr val="accent2">
                                  <a:lumMod val="60000"/>
                                  <a:lumOff val="40000"/>
                                </a:schemeClr>
                              </a:solidFill>
                            </a:rPr>
                            <a:t>END</a:t>
                          </a:r>
                          <a:r>
                            <a:rPr lang="en-US" sz="3000" b="1" baseline="0" dirty="0" smtClean="0">
                              <a:solidFill>
                                <a:schemeClr val="accent2">
                                  <a:lumMod val="60000"/>
                                  <a:lumOff val="40000"/>
                                </a:schemeClr>
                              </a:solidFill>
                            </a:rPr>
                            <a:t> BEHAVIOR</a:t>
                          </a:r>
                          <a:endParaRPr lang="en-US" sz="3000" b="1" dirty="0"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Opposite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The Same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Opposite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The Same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595504">
                    <a:tc>
                      <a:txBody>
                        <a:bodyPr/>
                        <a:lstStyle/>
                        <a:p>
                          <a:r>
                            <a:rPr lang="en-US" sz="3000" b="1" dirty="0" smtClean="0">
                              <a:solidFill>
                                <a:srgbClr val="FFFF00"/>
                              </a:solidFill>
                            </a:rPr>
                            <a:t>DOMAIN</a:t>
                          </a:r>
                          <a:endParaRPr lang="en-US" sz="3000" b="1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(-</a:t>
                          </a:r>
                          <a14:m>
                            <m:oMath xmlns:m="http://schemas.openxmlformats.org/officeDocument/2006/math">
                              <m: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)</a:t>
                          </a:r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(-</a:t>
                          </a:r>
                          <a14:m>
                            <m:oMath xmlns:m="http://schemas.openxmlformats.org/officeDocument/2006/math">
                              <m: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)</a:t>
                          </a:r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(-</a:t>
                          </a:r>
                          <a14:m>
                            <m:oMath xmlns:m="http://schemas.openxmlformats.org/officeDocument/2006/math">
                              <m: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)</a:t>
                          </a:r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(-</a:t>
                          </a:r>
                          <a14:m>
                            <m:oMath xmlns:m="http://schemas.openxmlformats.org/officeDocument/2006/math">
                              <m: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)</a:t>
                          </a:r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595504">
                    <a:tc>
                      <a:txBody>
                        <a:bodyPr/>
                        <a:lstStyle/>
                        <a:p>
                          <a:r>
                            <a:rPr lang="en-US" sz="3000" b="1" dirty="0" smtClean="0">
                              <a:solidFill>
                                <a:srgbClr val="FFC000"/>
                              </a:solidFill>
                            </a:rPr>
                            <a:t>RANGE</a:t>
                          </a:r>
                          <a:endParaRPr lang="en-US" sz="30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(-</a:t>
                          </a:r>
                          <a14:m>
                            <m:oMath xmlns:m="http://schemas.openxmlformats.org/officeDocument/2006/math">
                              <m: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)</a:t>
                          </a:r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[y min</a:t>
                          </a:r>
                          <a14:m>
                            <m:oMath xmlns:m="http://schemas.openxmlformats.org/officeDocument/2006/math"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)</a:t>
                          </a:r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(-</a:t>
                          </a:r>
                          <a14:m>
                            <m:oMath xmlns:m="http://schemas.openxmlformats.org/officeDocument/2006/math">
                              <m: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</m:oMath>
                          </a14:m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y max]</a:t>
                          </a:r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(-</a:t>
                          </a:r>
                          <a14:m>
                            <m:oMath xmlns:m="http://schemas.openxmlformats.org/officeDocument/2006/math">
                              <m: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)</a:t>
                          </a:r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[y min</a:t>
                          </a:r>
                          <a14:m>
                            <m:oMath xmlns:m="http://schemas.openxmlformats.org/officeDocument/2006/math"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)</a:t>
                          </a:r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(-</a:t>
                          </a:r>
                          <a14:m>
                            <m:oMath xmlns:m="http://schemas.openxmlformats.org/officeDocument/2006/math">
                              <m: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</m:oMath>
                          </a14:m>
                          <a:r>
                            <a:rPr lang="en-US" sz="3200" dirty="0" smtClean="0">
                              <a:solidFill>
                                <a:schemeClr val="bg1"/>
                              </a:solidFill>
                            </a:rPr>
                            <a:t>y max]</a:t>
                          </a:r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8528398"/>
                  </p:ext>
                </p:extLst>
              </p:nvPr>
            </p:nvGraphicFramePr>
            <p:xfrm>
              <a:off x="152400" y="304800"/>
              <a:ext cx="11811000" cy="61298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55900"/>
                    <a:gridCol w="1968500"/>
                    <a:gridCol w="2362200"/>
                    <a:gridCol w="2362200"/>
                    <a:gridCol w="2362200"/>
                  </a:tblGrid>
                  <a:tr h="701040">
                    <a:tc>
                      <a:txBody>
                        <a:bodyPr/>
                        <a:lstStyle/>
                        <a:p>
                          <a:r>
                            <a:rPr lang="en-US" sz="4000" dirty="0" smtClean="0"/>
                            <a:t>Degree</a:t>
                          </a:r>
                          <a:endParaRPr lang="en-US" sz="4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1</a:t>
                          </a:r>
                          <a:endParaRPr lang="en-US" sz="4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2</a:t>
                          </a:r>
                          <a:endParaRPr lang="en-US" sz="4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3</a:t>
                          </a:r>
                          <a:endParaRPr lang="en-US" sz="4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4</a:t>
                          </a:r>
                          <a:endParaRPr lang="en-US" sz="4000" dirty="0"/>
                        </a:p>
                      </a:txBody>
                      <a:tcPr>
                        <a:noFill/>
                      </a:tcPr>
                    </a:tc>
                  </a:tr>
                  <a:tr h="1042132">
                    <a:tc>
                      <a:txBody>
                        <a:bodyPr/>
                        <a:lstStyle/>
                        <a:p>
                          <a:r>
                            <a:rPr lang="en-US" sz="3000" b="1" dirty="0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</a:rPr>
                            <a:t>The number of ZEROES</a:t>
                          </a:r>
                          <a:endParaRPr lang="en-US" sz="3000" b="1" dirty="0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4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1042132">
                    <a:tc>
                      <a:txBody>
                        <a:bodyPr/>
                        <a:lstStyle/>
                        <a:p>
                          <a:r>
                            <a:rPr lang="en-US" sz="3000" b="1" dirty="0" smtClean="0"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</a:rPr>
                            <a:t>The number of REAL ZEROES</a:t>
                          </a:r>
                          <a:endParaRPr lang="en-US" sz="3000" b="1" dirty="0">
                            <a:solidFill>
                              <a:schemeClr val="accent3">
                                <a:lumMod val="60000"/>
                                <a:lumOff val="40000"/>
                              </a:schemeClr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At most 2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At most 3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At most 4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1042132">
                    <a:tc>
                      <a:txBody>
                        <a:bodyPr/>
                        <a:lstStyle/>
                        <a:p>
                          <a:r>
                            <a:rPr lang="en-US" sz="3000" b="1" dirty="0" smtClean="0">
                              <a:solidFill>
                                <a:schemeClr val="tx2">
                                  <a:lumMod val="40000"/>
                                  <a:lumOff val="60000"/>
                                </a:schemeClr>
                              </a:solidFill>
                            </a:rPr>
                            <a:t>EXTREMA (min and max)</a:t>
                          </a:r>
                          <a:endParaRPr lang="en-US" sz="3000" b="1" dirty="0">
                            <a:solidFill>
                              <a:schemeClr val="tx2">
                                <a:lumMod val="40000"/>
                                <a:lumOff val="60000"/>
                              </a:schemeClr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At most 2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At most 3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sz="3000" b="1" dirty="0" smtClean="0">
                              <a:solidFill>
                                <a:schemeClr val="accent2">
                                  <a:lumMod val="60000"/>
                                  <a:lumOff val="40000"/>
                                </a:schemeClr>
                              </a:solidFill>
                            </a:rPr>
                            <a:t>END</a:t>
                          </a:r>
                          <a:r>
                            <a:rPr lang="en-US" sz="3000" b="1" baseline="0" dirty="0" smtClean="0">
                              <a:solidFill>
                                <a:schemeClr val="accent2">
                                  <a:lumMod val="60000"/>
                                  <a:lumOff val="40000"/>
                                </a:schemeClr>
                              </a:solidFill>
                            </a:rPr>
                            <a:t> BEHAVIOR</a:t>
                          </a:r>
                          <a:endParaRPr lang="en-US" sz="3000" b="1" dirty="0"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Opposite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The Same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Opposite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>
                              <a:solidFill>
                                <a:schemeClr val="bg1"/>
                              </a:solidFill>
                            </a:rPr>
                            <a:t>The Same</a:t>
                          </a:r>
                          <a:endParaRPr lang="en-US" sz="3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595504">
                    <a:tc>
                      <a:txBody>
                        <a:bodyPr/>
                        <a:lstStyle/>
                        <a:p>
                          <a:r>
                            <a:rPr lang="en-US" sz="3000" b="1" dirty="0" smtClean="0">
                              <a:solidFill>
                                <a:srgbClr val="FFFF00"/>
                              </a:solidFill>
                            </a:rPr>
                            <a:t>DOMAIN</a:t>
                          </a:r>
                          <a:endParaRPr lang="en-US" sz="3000" b="1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40557" t="-766327" r="-361300" b="-2132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258" t="-766327" r="-200773" b="-2132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1034" t="-766327" r="-101292" b="-2132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00000" t="-766327" r="-1031" b="-213265"/>
                          </a:stretch>
                        </a:blipFill>
                      </a:tcPr>
                    </a:tc>
                  </a:tr>
                  <a:tr h="1066800">
                    <a:tc>
                      <a:txBody>
                        <a:bodyPr/>
                        <a:lstStyle/>
                        <a:p>
                          <a:r>
                            <a:rPr lang="en-US" sz="3000" b="1" dirty="0" smtClean="0">
                              <a:solidFill>
                                <a:srgbClr val="FFC000"/>
                              </a:solidFill>
                            </a:rPr>
                            <a:t>RANGE</a:t>
                          </a:r>
                          <a:endParaRPr lang="en-US" sz="30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40557" t="-485143" r="-361300" b="-19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258" t="-485143" r="-200773" b="-19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1034" t="-485143" r="-101292" b="-19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00000" t="-485143" r="-1031" b="-1942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2406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1" y="5225766"/>
            <a:ext cx="2743199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solidFill>
                  <a:srgbClr val="FFFF00"/>
                </a:solidFill>
              </a:rPr>
              <a:t>Y-intercept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78784" y="5103302"/>
            <a:ext cx="4909458" cy="1083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Let x = 0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28800" y="5774872"/>
            <a:ext cx="5257800" cy="1083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solidFill>
                  <a:srgbClr val="FFFF00"/>
                </a:solidFill>
              </a:rPr>
              <a:t>X-intercepts (real zeroes)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042518" y="5782496"/>
            <a:ext cx="3625483" cy="1083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Use calculator for now (graph)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0" y="696163"/>
            <a:ext cx="1981200" cy="533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u="sng" dirty="0">
                <a:solidFill>
                  <a:srgbClr val="66CCFF"/>
                </a:solidFill>
              </a:rPr>
              <a:t>Odd </a:t>
            </a:r>
            <a:r>
              <a:rPr lang="en-US" sz="2800" b="1" u="sng" dirty="0" smtClean="0">
                <a:solidFill>
                  <a:srgbClr val="66CCFF"/>
                </a:solidFill>
              </a:rPr>
              <a:t>n (- a)</a:t>
            </a:r>
            <a:endParaRPr lang="en-US" sz="2800" b="1" u="sng" dirty="0">
              <a:solidFill>
                <a:srgbClr val="66CCFF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62200" y="2932200"/>
            <a:ext cx="2340615" cy="533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u="sng" dirty="0">
                <a:solidFill>
                  <a:srgbClr val="66CCFF"/>
                </a:solidFill>
              </a:rPr>
              <a:t>Even </a:t>
            </a:r>
            <a:r>
              <a:rPr lang="en-US" sz="2800" b="1" u="sng" dirty="0" smtClean="0">
                <a:solidFill>
                  <a:srgbClr val="66CCFF"/>
                </a:solidFill>
              </a:rPr>
              <a:t>n (+a)</a:t>
            </a:r>
            <a:endParaRPr lang="en-US" sz="2800" b="1" u="sng" dirty="0">
              <a:solidFill>
                <a:srgbClr val="66CC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035813" y="2007865"/>
                <a:ext cx="2567498" cy="6410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e>
                      </m:func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813" y="2007865"/>
                <a:ext cx="2567498" cy="64100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814186" y="1277274"/>
                <a:ext cx="3091680" cy="6410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e>
                      </m:func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4186" y="1277274"/>
                <a:ext cx="3091680" cy="64100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704275" y="3427585"/>
                <a:ext cx="2785506" cy="6410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e>
                      </m:func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275" y="3427585"/>
                <a:ext cx="2785506" cy="64100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922283" y="4144794"/>
                <a:ext cx="2567498" cy="6410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e>
                      </m:func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2283" y="4144794"/>
                <a:ext cx="2567498" cy="64100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itle 1"/>
          <p:cNvSpPr txBox="1">
            <a:spLocks/>
          </p:cNvSpPr>
          <p:nvPr/>
        </p:nvSpPr>
        <p:spPr>
          <a:xfrm>
            <a:off x="2369426" y="696163"/>
            <a:ext cx="1981200" cy="533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u="sng" dirty="0">
                <a:solidFill>
                  <a:srgbClr val="66CCFF"/>
                </a:solidFill>
              </a:rPr>
              <a:t>Odd </a:t>
            </a:r>
            <a:r>
              <a:rPr lang="en-US" sz="2800" b="1" u="sng" dirty="0" smtClean="0">
                <a:solidFill>
                  <a:srgbClr val="66CCFF"/>
                </a:solidFill>
              </a:rPr>
              <a:t>n (+ a)</a:t>
            </a:r>
            <a:endParaRPr lang="en-US" sz="2800" b="1" u="sng" dirty="0">
              <a:solidFill>
                <a:srgbClr val="66CC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822884" y="1910984"/>
                <a:ext cx="2873672" cy="6410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e>
                      </m:func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2884" y="1910984"/>
                <a:ext cx="2873672" cy="64100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601257" y="1180393"/>
                <a:ext cx="2785506" cy="6410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e>
                      </m:func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1257" y="1180393"/>
                <a:ext cx="2785506" cy="64100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itle 1"/>
          <p:cNvSpPr txBox="1">
            <a:spLocks/>
          </p:cNvSpPr>
          <p:nvPr/>
        </p:nvSpPr>
        <p:spPr>
          <a:xfrm>
            <a:off x="6125227" y="2932200"/>
            <a:ext cx="2112879" cy="533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u="sng" dirty="0">
                <a:solidFill>
                  <a:srgbClr val="66CCFF"/>
                </a:solidFill>
              </a:rPr>
              <a:t>Even </a:t>
            </a:r>
            <a:r>
              <a:rPr lang="en-US" sz="2800" b="1" u="sng" dirty="0" smtClean="0">
                <a:solidFill>
                  <a:srgbClr val="66CCFF"/>
                </a:solidFill>
              </a:rPr>
              <a:t>n (-a)</a:t>
            </a:r>
            <a:endParaRPr lang="en-US" sz="2800" b="1" u="sng" dirty="0">
              <a:solidFill>
                <a:srgbClr val="66CC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382947" y="3416849"/>
                <a:ext cx="3091680" cy="6410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e>
                      </m:func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947" y="3416849"/>
                <a:ext cx="3091680" cy="64100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600955" y="4134058"/>
                <a:ext cx="2873672" cy="6410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e>
                      </m:func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955" y="4134058"/>
                <a:ext cx="2873672" cy="64100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 rot="16200000">
            <a:off x="-987688" y="2233375"/>
            <a:ext cx="3781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</a:rPr>
              <a:t>End Behavior</a:t>
            </a:r>
            <a:endParaRPr lang="en-US" sz="4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30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825625"/>
            <a:ext cx="3352800" cy="76517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#2 </a:t>
            </a:r>
            <a:r>
              <a:rPr lang="en-US" sz="3600" dirty="0">
                <a:solidFill>
                  <a:schemeClr val="bg1"/>
                </a:solidFill>
              </a:rPr>
              <a:t>Factoring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286000" y="2438399"/>
                <a:ext cx="8001000" cy="1676401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dirty="0" smtClean="0">
                    <a:solidFill>
                      <a:srgbClr val="FFFF00"/>
                    </a:solidFill>
                  </a:rPr>
                  <a:t>- Standard </a:t>
                </a:r>
                <a:r>
                  <a:rPr lang="en-US" dirty="0" err="1" smtClean="0">
                    <a:solidFill>
                      <a:srgbClr val="FFFF00"/>
                    </a:solidFill>
                  </a:rPr>
                  <a:t>Form→</a:t>
                </a:r>
                <a:r>
                  <a:rPr lang="en-US" dirty="0" err="1">
                    <a:solidFill>
                      <a:srgbClr val="FFFF00"/>
                    </a:solidFill>
                  </a:rPr>
                  <a:t>Factoring</a:t>
                </a:r>
                <a:r>
                  <a:rPr lang="en-US" dirty="0">
                    <a:solidFill>
                      <a:srgbClr val="FFFF00"/>
                    </a:solidFill>
                  </a:rPr>
                  <a:t> </a:t>
                </a:r>
                <a:r>
                  <a:rPr lang="en-US" dirty="0" smtClean="0">
                    <a:solidFill>
                      <a:srgbClr val="FFFF00"/>
                    </a:solidFill>
                  </a:rPr>
                  <a:t>→Factored Form</a:t>
                </a:r>
              </a:p>
              <a:p>
                <a:pPr algn="l"/>
                <a:r>
                  <a:rPr lang="en-US" dirty="0" smtClean="0">
                    <a:solidFill>
                      <a:srgbClr val="FFFF00"/>
                    </a:solidFill>
                  </a:rPr>
                  <a:t>- Zero Product Property: If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/>
                      </a:rPr>
                      <m:t>𝑎𝑏</m:t>
                    </m:r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/>
                      </a:rPr>
                      <m:t>=0, </m:t>
                    </m:r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/>
                      </a:rPr>
                      <m:t>𝑡h𝑒𝑛</m:t>
                    </m:r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/>
                      </a:rPr>
                      <m:t>𝑎</m:t>
                    </m:r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>
                    <a:solidFill>
                      <a:srgbClr val="FFFF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FF00"/>
                        </a:solidFill>
                        <a:latin typeface="Cambria Math"/>
                      </a:rPr>
                      <m:t>𝑜𝑟</m:t>
                    </m:r>
                    <m:r>
                      <a:rPr lang="en-US" b="0" i="1" dirty="0" smtClean="0">
                        <a:solidFill>
                          <a:srgbClr val="FFFF00"/>
                        </a:solidFill>
                        <a:latin typeface="Cambria Math"/>
                      </a:rPr>
                      <m:t> </m:t>
                    </m:r>
                    <m:r>
                      <a:rPr lang="en-US" b="0" i="1" dirty="0" smtClean="0">
                        <a:solidFill>
                          <a:srgbClr val="FFFF00"/>
                        </a:solidFill>
                        <a:latin typeface="Cambria Math"/>
                      </a:rPr>
                      <m:t>𝑏</m:t>
                    </m:r>
                    <m:r>
                      <a:rPr lang="en-US" b="0" i="1" dirty="0" smtClean="0">
                        <a:solidFill>
                          <a:srgbClr val="FFFF00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286000" y="2438399"/>
                <a:ext cx="8001000" cy="1676401"/>
              </a:xfrm>
              <a:blipFill rotWithShape="0">
                <a:blip r:embed="rId2"/>
                <a:stretch>
                  <a:fillRect l="-1904" t="-4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1295400" y="172243"/>
            <a:ext cx="9144000" cy="765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bg1"/>
                </a:solidFill>
              </a:rPr>
              <a:t>#1 </a:t>
            </a:r>
            <a:r>
              <a:rPr lang="en-US" sz="3600" dirty="0">
                <a:solidFill>
                  <a:schemeClr val="bg1"/>
                </a:solidFill>
              </a:rPr>
              <a:t>Square Root Method </a:t>
            </a:r>
            <a:r>
              <a:rPr lang="en-US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(only with quadratics)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75114" y="831452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rgbClr val="FFFF00"/>
                </a:solidFill>
              </a:rPr>
              <a:t>- When it works, it’s </a:t>
            </a:r>
            <a:r>
              <a:rPr lang="en-US" dirty="0" smtClean="0">
                <a:solidFill>
                  <a:srgbClr val="FFFF00"/>
                </a:solidFill>
              </a:rPr>
              <a:t>fast</a:t>
            </a:r>
            <a:endParaRPr lang="en-US" dirty="0">
              <a:solidFill>
                <a:srgbClr val="FFFF00"/>
              </a:solidFill>
            </a:endParaRPr>
          </a:p>
          <a:p>
            <a:pPr algn="l"/>
            <a:r>
              <a:rPr lang="en-US" dirty="0">
                <a:solidFill>
                  <a:srgbClr val="FFFF00"/>
                </a:solidFill>
              </a:rPr>
              <a:t>- Part of completing the square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0" y="3883026"/>
            <a:ext cx="9296400" cy="765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bg1"/>
                </a:solidFill>
              </a:rPr>
              <a:t>#3 The Quadratic Formula </a:t>
            </a:r>
            <a:r>
              <a:rPr lang="en-US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(only with quadratics)</a:t>
            </a:r>
            <a:endParaRPr lang="en-US" sz="3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Subtitle 2"/>
              <p:cNvSpPr txBox="1">
                <a:spLocks/>
              </p:cNvSpPr>
              <p:nvPr/>
            </p:nvSpPr>
            <p:spPr>
              <a:xfrm>
                <a:off x="1905000" y="4495800"/>
                <a:ext cx="8763000" cy="23622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dirty="0">
                    <a:solidFill>
                      <a:srgbClr val="FFFF00"/>
                    </a:solidFill>
                  </a:rPr>
                  <a:t>- Works every time! And it skips right to x-intercepts</a:t>
                </a:r>
              </a:p>
              <a:p>
                <a:pPr algn="l"/>
                <a:r>
                  <a:rPr lang="en-US" dirty="0">
                    <a:solidFill>
                      <a:srgbClr val="FFFF00"/>
                    </a:solidFill>
                  </a:rPr>
                  <a:t>- If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FF00"/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rgbClr val="FFFF00"/>
                        </a:solidFill>
                        <a:latin typeface="Cambria Math"/>
                      </a:rPr>
                      <m:t>+</m:t>
                    </m:r>
                    <m:r>
                      <a:rPr lang="en-US" i="1">
                        <a:solidFill>
                          <a:srgbClr val="FFFF00"/>
                        </a:solidFill>
                        <a:latin typeface="Cambria Math"/>
                      </a:rPr>
                      <m:t>𝑏𝑥</m:t>
                    </m:r>
                    <m:r>
                      <a:rPr lang="en-US" i="1">
                        <a:solidFill>
                          <a:srgbClr val="FFFF00"/>
                        </a:solidFill>
                        <a:latin typeface="Cambria Math"/>
                      </a:rPr>
                      <m:t>+</m:t>
                    </m:r>
                    <m:r>
                      <a:rPr lang="en-US" i="1">
                        <a:solidFill>
                          <a:srgbClr val="FFFF00"/>
                        </a:solidFill>
                        <a:latin typeface="Cambria Math"/>
                      </a:rPr>
                      <m:t>𝑐</m:t>
                    </m:r>
                    <m:r>
                      <a:rPr lang="en-US" i="1">
                        <a:solidFill>
                          <a:srgbClr val="FFFF00"/>
                        </a:solidFill>
                        <a:latin typeface="Cambria Math"/>
                      </a:rPr>
                      <m:t>=0, </m:t>
                    </m:r>
                    <m:r>
                      <a:rPr lang="en-US" i="1">
                        <a:solidFill>
                          <a:srgbClr val="FFFF00"/>
                        </a:solidFill>
                        <a:latin typeface="Cambria Math"/>
                      </a:rPr>
                      <m:t>𝑡h𝑒𝑛</m:t>
                    </m:r>
                  </m:oMath>
                </a14:m>
                <a:endParaRPr lang="en-US" dirty="0">
                  <a:solidFill>
                    <a:srgbClr val="FFFF00"/>
                  </a:solidFill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FFFF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a:rPr lang="en-US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−4</m:t>
                              </m:r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FF00"/>
                  </a:solidFill>
                </a:endParaRPr>
              </a:p>
              <a:p>
                <a:pPr marL="457200" indent="-457200" algn="l">
                  <a:buFontTx/>
                  <a:buChar char="-"/>
                </a:pPr>
                <a:endParaRPr lang="en-US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495800"/>
                <a:ext cx="8763000" cy="2362200"/>
              </a:xfrm>
              <a:prstGeom prst="rect">
                <a:avLst/>
              </a:prstGeom>
              <a:blipFill rotWithShape="0">
                <a:blip r:embed="rId3"/>
                <a:stretch>
                  <a:fillRect l="-1809" t="-3359" r="-15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330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7143" y="152401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Standard Form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67000" y="2438401"/>
            <a:ext cx="7010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FFF00"/>
                </a:solidFill>
              </a:rPr>
              <a:t>Factored Form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09800" y="311853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Factors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0" y="508317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FFF00"/>
                </a:solidFill>
              </a:rPr>
              <a:t>Zeroes</a:t>
            </a:r>
          </a:p>
        </p:txBody>
      </p:sp>
      <p:sp>
        <p:nvSpPr>
          <p:cNvPr id="7" name="Down Arrow 6"/>
          <p:cNvSpPr/>
          <p:nvPr/>
        </p:nvSpPr>
        <p:spPr>
          <a:xfrm>
            <a:off x="776488" y="1062040"/>
            <a:ext cx="1752600" cy="4751386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 rot="10800000">
            <a:off x="9463288" y="1062040"/>
            <a:ext cx="1752600" cy="4751387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09900" y="1295401"/>
            <a:ext cx="617220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prstClr val="white"/>
                </a:solidFill>
              </a:rPr>
              <a:t>Rational Zero Theorem</a:t>
            </a:r>
            <a:r>
              <a:rPr lang="en-US" sz="2800" dirty="0">
                <a:solidFill>
                  <a:prstClr val="white"/>
                </a:solidFill>
              </a:rPr>
              <a:t/>
            </a:r>
            <a:br>
              <a:rPr lang="en-US" sz="2800" dirty="0">
                <a:solidFill>
                  <a:prstClr val="white"/>
                </a:solidFill>
              </a:rPr>
            </a:br>
            <a:r>
              <a:rPr lang="en-US" sz="2800" dirty="0">
                <a:solidFill>
                  <a:prstClr val="white"/>
                </a:solidFill>
              </a:rPr>
              <a:t>Long Division, Synthetic Division, Factoring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09900" y="3863976"/>
            <a:ext cx="617220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prstClr val="white"/>
                </a:solidFill>
              </a:rPr>
              <a:t>Zero Product Property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-442712" y="2680488"/>
            <a:ext cx="4191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Quadratic Formula, </a:t>
            </a:r>
            <a:r>
              <a:rPr lang="en-US" sz="28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/>
            </a:r>
            <a:br>
              <a:rPr lang="en-US" sz="28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</a:br>
            <a:r>
              <a:rPr lang="en-US" sz="28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Square </a:t>
            </a:r>
            <a:r>
              <a:rPr lang="en-US" sz="2800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Root </a:t>
            </a:r>
            <a:r>
              <a:rPr lang="en-US" sz="28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Method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774373" y="1779915"/>
            <a:ext cx="3385458" cy="523220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Only with Quadratics</a:t>
            </a:r>
          </a:p>
        </p:txBody>
      </p:sp>
      <p:sp>
        <p:nvSpPr>
          <p:cNvPr id="12" name="Bent Arrow 11"/>
          <p:cNvSpPr/>
          <p:nvPr/>
        </p:nvSpPr>
        <p:spPr>
          <a:xfrm rot="10800000">
            <a:off x="2214889" y="3834102"/>
            <a:ext cx="352024" cy="503579"/>
          </a:xfrm>
          <a:prstGeom prst="bentArrow">
            <a:avLst>
              <a:gd name="adj1" fmla="val 43994"/>
              <a:gd name="adj2" fmla="val 50000"/>
              <a:gd name="adj3" fmla="val 46380"/>
              <a:gd name="adj4" fmla="val 2828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048000" y="4343401"/>
            <a:ext cx="617220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prstClr val="white"/>
                </a:solidFill>
              </a:rPr>
              <a:t>If </a:t>
            </a:r>
            <a:r>
              <a:rPr lang="en-US" sz="2800" dirty="0" err="1">
                <a:solidFill>
                  <a:prstClr val="white"/>
                </a:solidFill>
              </a:rPr>
              <a:t>ab</a:t>
            </a:r>
            <a:r>
              <a:rPr lang="en-US" sz="2800" dirty="0">
                <a:solidFill>
                  <a:prstClr val="white"/>
                </a:solidFill>
              </a:rPr>
              <a:t> = 0 then either a = 0 or b = 0</a:t>
            </a:r>
          </a:p>
        </p:txBody>
      </p:sp>
    </p:spTree>
    <p:extLst>
      <p:ext uri="{BB962C8B-B14F-4D97-AF65-F5344CB8AC3E}">
        <p14:creationId xmlns:p14="http://schemas.microsoft.com/office/powerpoint/2010/main" val="383709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 animBg="1"/>
      <p:bldP spid="9" grpId="0"/>
      <p:bldP spid="10" grpId="0"/>
      <p:bldP spid="3" grpId="0"/>
      <p:bldP spid="11" grpId="0" animBg="1"/>
      <p:bldP spid="12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1"/>
            <a:ext cx="2895600" cy="1470025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Multiplicity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3400" y="658812"/>
            <a:ext cx="6400800" cy="6096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Repeated factors and zeroes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543300" y="1619205"/>
                <a:ext cx="464820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−2)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+1)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9300" y="1619204"/>
                <a:ext cx="4648200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ubtitle 2"/>
          <p:cNvSpPr txBox="1">
            <a:spLocks/>
          </p:cNvSpPr>
          <p:nvPr/>
        </p:nvSpPr>
        <p:spPr>
          <a:xfrm>
            <a:off x="2558143" y="2667000"/>
            <a:ext cx="32766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</a:rPr>
              <a:t>repeated factor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934200" y="2667000"/>
            <a:ext cx="32766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</a:rPr>
              <a:t>repeated factor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819400" y="3222353"/>
            <a:ext cx="32766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</a:rPr>
              <a:t>3 times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781800" y="3222353"/>
            <a:ext cx="32766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</a:rPr>
              <a:t>2 times</a:t>
            </a:r>
          </a:p>
        </p:txBody>
      </p:sp>
      <p:sp>
        <p:nvSpPr>
          <p:cNvPr id="10" name="Freeform 9"/>
          <p:cNvSpPr/>
          <p:nvPr/>
        </p:nvSpPr>
        <p:spPr>
          <a:xfrm>
            <a:off x="5519057" y="2110520"/>
            <a:ext cx="315686" cy="861281"/>
          </a:xfrm>
          <a:custGeom>
            <a:avLst/>
            <a:gdLst>
              <a:gd name="connsiteX0" fmla="*/ 228600 w 315686"/>
              <a:gd name="connsiteY0" fmla="*/ 861281 h 861281"/>
              <a:gd name="connsiteX1" fmla="*/ 283029 w 315686"/>
              <a:gd name="connsiteY1" fmla="*/ 785081 h 861281"/>
              <a:gd name="connsiteX2" fmla="*/ 315686 w 315686"/>
              <a:gd name="connsiteY2" fmla="*/ 676224 h 861281"/>
              <a:gd name="connsiteX3" fmla="*/ 293914 w 315686"/>
              <a:gd name="connsiteY3" fmla="*/ 545595 h 861281"/>
              <a:gd name="connsiteX4" fmla="*/ 217714 w 315686"/>
              <a:gd name="connsiteY4" fmla="*/ 458510 h 861281"/>
              <a:gd name="connsiteX5" fmla="*/ 195943 w 315686"/>
              <a:gd name="connsiteY5" fmla="*/ 436738 h 861281"/>
              <a:gd name="connsiteX6" fmla="*/ 152400 w 315686"/>
              <a:gd name="connsiteY6" fmla="*/ 414967 h 861281"/>
              <a:gd name="connsiteX7" fmla="*/ 87086 w 315686"/>
              <a:gd name="connsiteY7" fmla="*/ 382310 h 861281"/>
              <a:gd name="connsiteX8" fmla="*/ 43543 w 315686"/>
              <a:gd name="connsiteY8" fmla="*/ 284338 h 861281"/>
              <a:gd name="connsiteX9" fmla="*/ 32657 w 315686"/>
              <a:gd name="connsiteY9" fmla="*/ 251681 h 861281"/>
              <a:gd name="connsiteX10" fmla="*/ 43543 w 315686"/>
              <a:gd name="connsiteY10" fmla="*/ 44852 h 861281"/>
              <a:gd name="connsiteX11" fmla="*/ 65314 w 315686"/>
              <a:gd name="connsiteY11" fmla="*/ 12195 h 861281"/>
              <a:gd name="connsiteX12" fmla="*/ 0 w 315686"/>
              <a:gd name="connsiteY12" fmla="*/ 23081 h 861281"/>
              <a:gd name="connsiteX13" fmla="*/ 32657 w 315686"/>
              <a:gd name="connsiteY13" fmla="*/ 33967 h 861281"/>
              <a:gd name="connsiteX14" fmla="*/ 65314 w 315686"/>
              <a:gd name="connsiteY14" fmla="*/ 55738 h 861281"/>
              <a:gd name="connsiteX15" fmla="*/ 108857 w 315686"/>
              <a:gd name="connsiteY15" fmla="*/ 66624 h 861281"/>
              <a:gd name="connsiteX16" fmla="*/ 97972 w 315686"/>
              <a:gd name="connsiteY16" fmla="*/ 33967 h 861281"/>
              <a:gd name="connsiteX17" fmla="*/ 87086 w 315686"/>
              <a:gd name="connsiteY17" fmla="*/ 1310 h 861281"/>
              <a:gd name="connsiteX18" fmla="*/ 21772 w 315686"/>
              <a:gd name="connsiteY18" fmla="*/ 12195 h 861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5686" h="861281">
                <a:moveTo>
                  <a:pt x="228600" y="861281"/>
                </a:moveTo>
                <a:cubicBezTo>
                  <a:pt x="246743" y="835881"/>
                  <a:pt x="268230" y="812564"/>
                  <a:pt x="283029" y="785081"/>
                </a:cubicBezTo>
                <a:cubicBezTo>
                  <a:pt x="295395" y="762115"/>
                  <a:pt x="308449" y="705170"/>
                  <a:pt x="315686" y="676224"/>
                </a:cubicBezTo>
                <a:cubicBezTo>
                  <a:pt x="313687" y="658233"/>
                  <a:pt x="311645" y="577511"/>
                  <a:pt x="293914" y="545595"/>
                </a:cubicBezTo>
                <a:cubicBezTo>
                  <a:pt x="243837" y="455455"/>
                  <a:pt x="271783" y="501765"/>
                  <a:pt x="217714" y="458510"/>
                </a:cubicBezTo>
                <a:cubicBezTo>
                  <a:pt x="209700" y="452099"/>
                  <a:pt x="204482" y="442431"/>
                  <a:pt x="195943" y="436738"/>
                </a:cubicBezTo>
                <a:cubicBezTo>
                  <a:pt x="182441" y="427737"/>
                  <a:pt x="166489" y="423018"/>
                  <a:pt x="152400" y="414967"/>
                </a:cubicBezTo>
                <a:cubicBezTo>
                  <a:pt x="93312" y="381203"/>
                  <a:pt x="146962" y="402268"/>
                  <a:pt x="87086" y="382310"/>
                </a:cubicBezTo>
                <a:cubicBezTo>
                  <a:pt x="52584" y="330557"/>
                  <a:pt x="69452" y="362065"/>
                  <a:pt x="43543" y="284338"/>
                </a:cubicBezTo>
                <a:lnTo>
                  <a:pt x="32657" y="251681"/>
                </a:lnTo>
                <a:cubicBezTo>
                  <a:pt x="36286" y="182738"/>
                  <a:pt x="34215" y="113257"/>
                  <a:pt x="43543" y="44852"/>
                </a:cubicBezTo>
                <a:cubicBezTo>
                  <a:pt x="45311" y="31889"/>
                  <a:pt x="77016" y="18046"/>
                  <a:pt x="65314" y="12195"/>
                </a:cubicBezTo>
                <a:cubicBezTo>
                  <a:pt x="45572" y="2324"/>
                  <a:pt x="21771" y="19452"/>
                  <a:pt x="0" y="23081"/>
                </a:cubicBezTo>
                <a:cubicBezTo>
                  <a:pt x="10886" y="26710"/>
                  <a:pt x="22394" y="28835"/>
                  <a:pt x="32657" y="33967"/>
                </a:cubicBezTo>
                <a:cubicBezTo>
                  <a:pt x="44359" y="39818"/>
                  <a:pt x="53289" y="50584"/>
                  <a:pt x="65314" y="55738"/>
                </a:cubicBezTo>
                <a:cubicBezTo>
                  <a:pt x="79065" y="61631"/>
                  <a:pt x="94343" y="62995"/>
                  <a:pt x="108857" y="66624"/>
                </a:cubicBezTo>
                <a:cubicBezTo>
                  <a:pt x="57200" y="14967"/>
                  <a:pt x="45841" y="16590"/>
                  <a:pt x="97972" y="33967"/>
                </a:cubicBezTo>
                <a:cubicBezTo>
                  <a:pt x="94343" y="23081"/>
                  <a:pt x="98119" y="4462"/>
                  <a:pt x="87086" y="1310"/>
                </a:cubicBezTo>
                <a:cubicBezTo>
                  <a:pt x="65864" y="-4754"/>
                  <a:pt x="21772" y="12195"/>
                  <a:pt x="21772" y="12195"/>
                </a:cubicBezTo>
              </a:path>
            </a:pathLst>
          </a:cu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323115" y="1306286"/>
            <a:ext cx="1208315" cy="2286000"/>
          </a:xfrm>
          <a:custGeom>
            <a:avLst/>
            <a:gdLst>
              <a:gd name="connsiteX0" fmla="*/ 0 w 1208315"/>
              <a:gd name="connsiteY0" fmla="*/ 2286000 h 2286000"/>
              <a:gd name="connsiteX1" fmla="*/ 152400 w 1208315"/>
              <a:gd name="connsiteY1" fmla="*/ 2275114 h 2286000"/>
              <a:gd name="connsiteX2" fmla="*/ 217715 w 1208315"/>
              <a:gd name="connsiteY2" fmla="*/ 2264228 h 2286000"/>
              <a:gd name="connsiteX3" fmla="*/ 326572 w 1208315"/>
              <a:gd name="connsiteY3" fmla="*/ 2253343 h 2286000"/>
              <a:gd name="connsiteX4" fmla="*/ 424543 w 1208315"/>
              <a:gd name="connsiteY4" fmla="*/ 2242457 h 2286000"/>
              <a:gd name="connsiteX5" fmla="*/ 566057 w 1208315"/>
              <a:gd name="connsiteY5" fmla="*/ 2209800 h 2286000"/>
              <a:gd name="connsiteX6" fmla="*/ 598715 w 1208315"/>
              <a:gd name="connsiteY6" fmla="*/ 2198914 h 2286000"/>
              <a:gd name="connsiteX7" fmla="*/ 653143 w 1208315"/>
              <a:gd name="connsiteY7" fmla="*/ 2188028 h 2286000"/>
              <a:gd name="connsiteX8" fmla="*/ 674915 w 1208315"/>
              <a:gd name="connsiteY8" fmla="*/ 2166257 h 2286000"/>
              <a:gd name="connsiteX9" fmla="*/ 707572 w 1208315"/>
              <a:gd name="connsiteY9" fmla="*/ 2155371 h 2286000"/>
              <a:gd name="connsiteX10" fmla="*/ 762000 w 1208315"/>
              <a:gd name="connsiteY10" fmla="*/ 2133600 h 2286000"/>
              <a:gd name="connsiteX11" fmla="*/ 805543 w 1208315"/>
              <a:gd name="connsiteY11" fmla="*/ 2090057 h 2286000"/>
              <a:gd name="connsiteX12" fmla="*/ 892629 w 1208315"/>
              <a:gd name="connsiteY12" fmla="*/ 2013857 h 2286000"/>
              <a:gd name="connsiteX13" fmla="*/ 936172 w 1208315"/>
              <a:gd name="connsiteY13" fmla="*/ 1948543 h 2286000"/>
              <a:gd name="connsiteX14" fmla="*/ 968829 w 1208315"/>
              <a:gd name="connsiteY14" fmla="*/ 1850571 h 2286000"/>
              <a:gd name="connsiteX15" fmla="*/ 990600 w 1208315"/>
              <a:gd name="connsiteY15" fmla="*/ 1785257 h 2286000"/>
              <a:gd name="connsiteX16" fmla="*/ 1012372 w 1208315"/>
              <a:gd name="connsiteY16" fmla="*/ 1676400 h 2286000"/>
              <a:gd name="connsiteX17" fmla="*/ 1034143 w 1208315"/>
              <a:gd name="connsiteY17" fmla="*/ 1556657 h 2286000"/>
              <a:gd name="connsiteX18" fmla="*/ 1023257 w 1208315"/>
              <a:gd name="connsiteY18" fmla="*/ 1295400 h 2286000"/>
              <a:gd name="connsiteX19" fmla="*/ 1012372 w 1208315"/>
              <a:gd name="connsiteY19" fmla="*/ 1251857 h 2286000"/>
              <a:gd name="connsiteX20" fmla="*/ 957943 w 1208315"/>
              <a:gd name="connsiteY20" fmla="*/ 1208314 h 2286000"/>
              <a:gd name="connsiteX21" fmla="*/ 881743 w 1208315"/>
              <a:gd name="connsiteY21" fmla="*/ 1143000 h 2286000"/>
              <a:gd name="connsiteX22" fmla="*/ 849086 w 1208315"/>
              <a:gd name="connsiteY22" fmla="*/ 1132114 h 2286000"/>
              <a:gd name="connsiteX23" fmla="*/ 783772 w 1208315"/>
              <a:gd name="connsiteY23" fmla="*/ 1088571 h 2286000"/>
              <a:gd name="connsiteX24" fmla="*/ 718457 w 1208315"/>
              <a:gd name="connsiteY24" fmla="*/ 1066800 h 2286000"/>
              <a:gd name="connsiteX25" fmla="*/ 642257 w 1208315"/>
              <a:gd name="connsiteY25" fmla="*/ 1034143 h 2286000"/>
              <a:gd name="connsiteX26" fmla="*/ 587829 w 1208315"/>
              <a:gd name="connsiteY26" fmla="*/ 979714 h 2286000"/>
              <a:gd name="connsiteX27" fmla="*/ 533400 w 1208315"/>
              <a:gd name="connsiteY27" fmla="*/ 925285 h 2286000"/>
              <a:gd name="connsiteX28" fmla="*/ 468086 w 1208315"/>
              <a:gd name="connsiteY28" fmla="*/ 859971 h 2286000"/>
              <a:gd name="connsiteX29" fmla="*/ 435429 w 1208315"/>
              <a:gd name="connsiteY29" fmla="*/ 827314 h 2286000"/>
              <a:gd name="connsiteX30" fmla="*/ 413657 w 1208315"/>
              <a:gd name="connsiteY30" fmla="*/ 805543 h 2286000"/>
              <a:gd name="connsiteX31" fmla="*/ 359229 w 1208315"/>
              <a:gd name="connsiteY31" fmla="*/ 718457 h 2286000"/>
              <a:gd name="connsiteX32" fmla="*/ 337457 w 1208315"/>
              <a:gd name="connsiteY32" fmla="*/ 674914 h 2286000"/>
              <a:gd name="connsiteX33" fmla="*/ 326572 w 1208315"/>
              <a:gd name="connsiteY33" fmla="*/ 642257 h 2286000"/>
              <a:gd name="connsiteX34" fmla="*/ 283029 w 1208315"/>
              <a:gd name="connsiteY34" fmla="*/ 555171 h 2286000"/>
              <a:gd name="connsiteX35" fmla="*/ 272143 w 1208315"/>
              <a:gd name="connsiteY35" fmla="*/ 522514 h 2286000"/>
              <a:gd name="connsiteX36" fmla="*/ 239486 w 1208315"/>
              <a:gd name="connsiteY36" fmla="*/ 457200 h 2286000"/>
              <a:gd name="connsiteX37" fmla="*/ 250372 w 1208315"/>
              <a:gd name="connsiteY37" fmla="*/ 228600 h 2286000"/>
              <a:gd name="connsiteX38" fmla="*/ 326572 w 1208315"/>
              <a:gd name="connsiteY38" fmla="*/ 130628 h 2286000"/>
              <a:gd name="connsiteX39" fmla="*/ 391886 w 1208315"/>
              <a:gd name="connsiteY39" fmla="*/ 87085 h 2286000"/>
              <a:gd name="connsiteX40" fmla="*/ 424543 w 1208315"/>
              <a:gd name="connsiteY40" fmla="*/ 65314 h 2286000"/>
              <a:gd name="connsiteX41" fmla="*/ 457200 w 1208315"/>
              <a:gd name="connsiteY41" fmla="*/ 54428 h 2286000"/>
              <a:gd name="connsiteX42" fmla="*/ 489857 w 1208315"/>
              <a:gd name="connsiteY42" fmla="*/ 32657 h 2286000"/>
              <a:gd name="connsiteX43" fmla="*/ 674915 w 1208315"/>
              <a:gd name="connsiteY43" fmla="*/ 0 h 2286000"/>
              <a:gd name="connsiteX44" fmla="*/ 838200 w 1208315"/>
              <a:gd name="connsiteY44" fmla="*/ 10885 h 2286000"/>
              <a:gd name="connsiteX45" fmla="*/ 903515 w 1208315"/>
              <a:gd name="connsiteY45" fmla="*/ 32657 h 2286000"/>
              <a:gd name="connsiteX46" fmla="*/ 947057 w 1208315"/>
              <a:gd name="connsiteY46" fmla="*/ 65314 h 2286000"/>
              <a:gd name="connsiteX47" fmla="*/ 979715 w 1208315"/>
              <a:gd name="connsiteY47" fmla="*/ 76200 h 2286000"/>
              <a:gd name="connsiteX48" fmla="*/ 1012372 w 1208315"/>
              <a:gd name="connsiteY48" fmla="*/ 108857 h 2286000"/>
              <a:gd name="connsiteX49" fmla="*/ 1045029 w 1208315"/>
              <a:gd name="connsiteY49" fmla="*/ 130628 h 2286000"/>
              <a:gd name="connsiteX50" fmla="*/ 1099457 w 1208315"/>
              <a:gd name="connsiteY50" fmla="*/ 185057 h 2286000"/>
              <a:gd name="connsiteX51" fmla="*/ 1121229 w 1208315"/>
              <a:gd name="connsiteY51" fmla="*/ 206828 h 2286000"/>
              <a:gd name="connsiteX52" fmla="*/ 1132115 w 1208315"/>
              <a:gd name="connsiteY52" fmla="*/ 239485 h 2286000"/>
              <a:gd name="connsiteX53" fmla="*/ 1110343 w 1208315"/>
              <a:gd name="connsiteY53" fmla="*/ 337457 h 2286000"/>
              <a:gd name="connsiteX54" fmla="*/ 1066800 w 1208315"/>
              <a:gd name="connsiteY54" fmla="*/ 304800 h 2286000"/>
              <a:gd name="connsiteX55" fmla="*/ 1045029 w 1208315"/>
              <a:gd name="connsiteY55" fmla="*/ 283028 h 2286000"/>
              <a:gd name="connsiteX56" fmla="*/ 1077686 w 1208315"/>
              <a:gd name="connsiteY56" fmla="*/ 261257 h 2286000"/>
              <a:gd name="connsiteX57" fmla="*/ 1208315 w 1208315"/>
              <a:gd name="connsiteY57" fmla="*/ 293914 h 2286000"/>
              <a:gd name="connsiteX58" fmla="*/ 1186543 w 1208315"/>
              <a:gd name="connsiteY58" fmla="*/ 315685 h 2286000"/>
              <a:gd name="connsiteX59" fmla="*/ 1121229 w 1208315"/>
              <a:gd name="connsiteY59" fmla="*/ 337457 h 2286000"/>
              <a:gd name="connsiteX60" fmla="*/ 1077686 w 1208315"/>
              <a:gd name="connsiteY60" fmla="*/ 326571 h 2286000"/>
              <a:gd name="connsiteX61" fmla="*/ 1066800 w 1208315"/>
              <a:gd name="connsiteY61" fmla="*/ 293914 h 2286000"/>
              <a:gd name="connsiteX62" fmla="*/ 1143000 w 1208315"/>
              <a:gd name="connsiteY62" fmla="*/ 304800 h 2286000"/>
              <a:gd name="connsiteX63" fmla="*/ 1110343 w 1208315"/>
              <a:gd name="connsiteY63" fmla="*/ 315685 h 2286000"/>
              <a:gd name="connsiteX64" fmla="*/ 1045029 w 1208315"/>
              <a:gd name="connsiteY64" fmla="*/ 293914 h 2286000"/>
              <a:gd name="connsiteX65" fmla="*/ 1077686 w 1208315"/>
              <a:gd name="connsiteY65" fmla="*/ 272143 h 2286000"/>
              <a:gd name="connsiteX66" fmla="*/ 1143000 w 1208315"/>
              <a:gd name="connsiteY66" fmla="*/ 304800 h 2286000"/>
              <a:gd name="connsiteX67" fmla="*/ 1175657 w 1208315"/>
              <a:gd name="connsiteY67" fmla="*/ 3048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208315" h="2286000">
                <a:moveTo>
                  <a:pt x="0" y="2286000"/>
                </a:moveTo>
                <a:cubicBezTo>
                  <a:pt x="50800" y="2282371"/>
                  <a:pt x="101723" y="2280182"/>
                  <a:pt x="152400" y="2275114"/>
                </a:cubicBezTo>
                <a:cubicBezTo>
                  <a:pt x="174362" y="2272918"/>
                  <a:pt x="195813" y="2266966"/>
                  <a:pt x="217715" y="2264228"/>
                </a:cubicBezTo>
                <a:cubicBezTo>
                  <a:pt x="253900" y="2259705"/>
                  <a:pt x="290306" y="2257160"/>
                  <a:pt x="326572" y="2253343"/>
                </a:cubicBezTo>
                <a:lnTo>
                  <a:pt x="424543" y="2242457"/>
                </a:lnTo>
                <a:cubicBezTo>
                  <a:pt x="514198" y="2212571"/>
                  <a:pt x="467139" y="2223930"/>
                  <a:pt x="566057" y="2209800"/>
                </a:cubicBezTo>
                <a:cubicBezTo>
                  <a:pt x="576943" y="2206171"/>
                  <a:pt x="587583" y="2201697"/>
                  <a:pt x="598715" y="2198914"/>
                </a:cubicBezTo>
                <a:cubicBezTo>
                  <a:pt x="616665" y="2194427"/>
                  <a:pt x="636137" y="2195316"/>
                  <a:pt x="653143" y="2188028"/>
                </a:cubicBezTo>
                <a:cubicBezTo>
                  <a:pt x="662576" y="2183985"/>
                  <a:pt x="666114" y="2171537"/>
                  <a:pt x="674915" y="2166257"/>
                </a:cubicBezTo>
                <a:cubicBezTo>
                  <a:pt x="684754" y="2160353"/>
                  <a:pt x="696828" y="2159400"/>
                  <a:pt x="707572" y="2155371"/>
                </a:cubicBezTo>
                <a:cubicBezTo>
                  <a:pt x="725868" y="2148510"/>
                  <a:pt x="743857" y="2140857"/>
                  <a:pt x="762000" y="2133600"/>
                </a:cubicBezTo>
                <a:cubicBezTo>
                  <a:pt x="776514" y="2119086"/>
                  <a:pt x="789958" y="2103415"/>
                  <a:pt x="805543" y="2090057"/>
                </a:cubicBezTo>
                <a:cubicBezTo>
                  <a:pt x="850293" y="2051699"/>
                  <a:pt x="847099" y="2082151"/>
                  <a:pt x="892629" y="2013857"/>
                </a:cubicBezTo>
                <a:lnTo>
                  <a:pt x="936172" y="1948543"/>
                </a:lnTo>
                <a:lnTo>
                  <a:pt x="968829" y="1850571"/>
                </a:lnTo>
                <a:lnTo>
                  <a:pt x="990600" y="1785257"/>
                </a:lnTo>
                <a:cubicBezTo>
                  <a:pt x="997857" y="1748971"/>
                  <a:pt x="1007139" y="1713032"/>
                  <a:pt x="1012372" y="1676400"/>
                </a:cubicBezTo>
                <a:cubicBezTo>
                  <a:pt x="1025373" y="1585389"/>
                  <a:pt x="1017034" y="1625092"/>
                  <a:pt x="1034143" y="1556657"/>
                </a:cubicBezTo>
                <a:cubicBezTo>
                  <a:pt x="1030514" y="1469571"/>
                  <a:pt x="1029467" y="1382340"/>
                  <a:pt x="1023257" y="1295400"/>
                </a:cubicBezTo>
                <a:cubicBezTo>
                  <a:pt x="1022191" y="1280477"/>
                  <a:pt x="1019063" y="1265239"/>
                  <a:pt x="1012372" y="1251857"/>
                </a:cubicBezTo>
                <a:cubicBezTo>
                  <a:pt x="1003323" y="1233759"/>
                  <a:pt x="971129" y="1219302"/>
                  <a:pt x="957943" y="1208314"/>
                </a:cubicBezTo>
                <a:cubicBezTo>
                  <a:pt x="915826" y="1173217"/>
                  <a:pt x="933632" y="1172651"/>
                  <a:pt x="881743" y="1143000"/>
                </a:cubicBezTo>
                <a:cubicBezTo>
                  <a:pt x="871780" y="1137307"/>
                  <a:pt x="859117" y="1137687"/>
                  <a:pt x="849086" y="1132114"/>
                </a:cubicBezTo>
                <a:cubicBezTo>
                  <a:pt x="826213" y="1119407"/>
                  <a:pt x="808595" y="1096845"/>
                  <a:pt x="783772" y="1088571"/>
                </a:cubicBezTo>
                <a:cubicBezTo>
                  <a:pt x="762000" y="1081314"/>
                  <a:pt x="738983" y="1077064"/>
                  <a:pt x="718457" y="1066800"/>
                </a:cubicBezTo>
                <a:cubicBezTo>
                  <a:pt x="664652" y="1039896"/>
                  <a:pt x="690310" y="1050159"/>
                  <a:pt x="642257" y="1034143"/>
                </a:cubicBezTo>
                <a:cubicBezTo>
                  <a:pt x="598716" y="968828"/>
                  <a:pt x="645885" y="1030513"/>
                  <a:pt x="587829" y="979714"/>
                </a:cubicBezTo>
                <a:cubicBezTo>
                  <a:pt x="568519" y="962818"/>
                  <a:pt x="551543" y="943428"/>
                  <a:pt x="533400" y="925285"/>
                </a:cubicBezTo>
                <a:lnTo>
                  <a:pt x="468086" y="859971"/>
                </a:lnTo>
                <a:lnTo>
                  <a:pt x="435429" y="827314"/>
                </a:lnTo>
                <a:cubicBezTo>
                  <a:pt x="428172" y="820057"/>
                  <a:pt x="419350" y="814083"/>
                  <a:pt x="413657" y="805543"/>
                </a:cubicBezTo>
                <a:cubicBezTo>
                  <a:pt x="390977" y="771522"/>
                  <a:pt x="381108" y="757838"/>
                  <a:pt x="359229" y="718457"/>
                </a:cubicBezTo>
                <a:cubicBezTo>
                  <a:pt x="351348" y="704272"/>
                  <a:pt x="343849" y="689830"/>
                  <a:pt x="337457" y="674914"/>
                </a:cubicBezTo>
                <a:cubicBezTo>
                  <a:pt x="332937" y="664367"/>
                  <a:pt x="331320" y="652703"/>
                  <a:pt x="326572" y="642257"/>
                </a:cubicBezTo>
                <a:cubicBezTo>
                  <a:pt x="313142" y="612711"/>
                  <a:pt x="293292" y="585960"/>
                  <a:pt x="283029" y="555171"/>
                </a:cubicBezTo>
                <a:cubicBezTo>
                  <a:pt x="279400" y="544285"/>
                  <a:pt x="277275" y="532777"/>
                  <a:pt x="272143" y="522514"/>
                </a:cubicBezTo>
                <a:cubicBezTo>
                  <a:pt x="229939" y="438105"/>
                  <a:pt x="266848" y="539284"/>
                  <a:pt x="239486" y="457200"/>
                </a:cubicBezTo>
                <a:cubicBezTo>
                  <a:pt x="243115" y="381000"/>
                  <a:pt x="241283" y="304343"/>
                  <a:pt x="250372" y="228600"/>
                </a:cubicBezTo>
                <a:cubicBezTo>
                  <a:pt x="254906" y="190819"/>
                  <a:pt x="306066" y="151134"/>
                  <a:pt x="326572" y="130628"/>
                </a:cubicBezTo>
                <a:cubicBezTo>
                  <a:pt x="388477" y="68723"/>
                  <a:pt x="328871" y="118592"/>
                  <a:pt x="391886" y="87085"/>
                </a:cubicBezTo>
                <a:cubicBezTo>
                  <a:pt x="403588" y="81234"/>
                  <a:pt x="412841" y="71165"/>
                  <a:pt x="424543" y="65314"/>
                </a:cubicBezTo>
                <a:cubicBezTo>
                  <a:pt x="434806" y="60182"/>
                  <a:pt x="446937" y="59560"/>
                  <a:pt x="457200" y="54428"/>
                </a:cubicBezTo>
                <a:cubicBezTo>
                  <a:pt x="468902" y="48577"/>
                  <a:pt x="477562" y="37128"/>
                  <a:pt x="489857" y="32657"/>
                </a:cubicBezTo>
                <a:cubicBezTo>
                  <a:pt x="555291" y="8863"/>
                  <a:pt x="605986" y="7658"/>
                  <a:pt x="674915" y="0"/>
                </a:cubicBezTo>
                <a:cubicBezTo>
                  <a:pt x="729343" y="3628"/>
                  <a:pt x="784199" y="3171"/>
                  <a:pt x="838200" y="10885"/>
                </a:cubicBezTo>
                <a:cubicBezTo>
                  <a:pt x="860919" y="14131"/>
                  <a:pt x="903515" y="32657"/>
                  <a:pt x="903515" y="32657"/>
                </a:cubicBezTo>
                <a:cubicBezTo>
                  <a:pt x="918029" y="43543"/>
                  <a:pt x="931305" y="56313"/>
                  <a:pt x="947057" y="65314"/>
                </a:cubicBezTo>
                <a:cubicBezTo>
                  <a:pt x="957020" y="71007"/>
                  <a:pt x="970167" y="69835"/>
                  <a:pt x="979715" y="76200"/>
                </a:cubicBezTo>
                <a:cubicBezTo>
                  <a:pt x="992524" y="84739"/>
                  <a:pt x="1000545" y="99002"/>
                  <a:pt x="1012372" y="108857"/>
                </a:cubicBezTo>
                <a:cubicBezTo>
                  <a:pt x="1022423" y="117232"/>
                  <a:pt x="1035183" y="122013"/>
                  <a:pt x="1045029" y="130628"/>
                </a:cubicBezTo>
                <a:cubicBezTo>
                  <a:pt x="1064338" y="147524"/>
                  <a:pt x="1081314" y="166914"/>
                  <a:pt x="1099457" y="185057"/>
                </a:cubicBezTo>
                <a:lnTo>
                  <a:pt x="1121229" y="206828"/>
                </a:lnTo>
                <a:cubicBezTo>
                  <a:pt x="1124858" y="217714"/>
                  <a:pt x="1132115" y="228010"/>
                  <a:pt x="1132115" y="239485"/>
                </a:cubicBezTo>
                <a:cubicBezTo>
                  <a:pt x="1132115" y="277802"/>
                  <a:pt x="1121569" y="303780"/>
                  <a:pt x="1110343" y="337457"/>
                </a:cubicBezTo>
                <a:cubicBezTo>
                  <a:pt x="1095829" y="326571"/>
                  <a:pt x="1080738" y="316415"/>
                  <a:pt x="1066800" y="304800"/>
                </a:cubicBezTo>
                <a:cubicBezTo>
                  <a:pt x="1058916" y="298230"/>
                  <a:pt x="1042540" y="292985"/>
                  <a:pt x="1045029" y="283028"/>
                </a:cubicBezTo>
                <a:cubicBezTo>
                  <a:pt x="1048202" y="270336"/>
                  <a:pt x="1066800" y="268514"/>
                  <a:pt x="1077686" y="261257"/>
                </a:cubicBezTo>
                <a:cubicBezTo>
                  <a:pt x="1163939" y="290008"/>
                  <a:pt x="1120363" y="279255"/>
                  <a:pt x="1208315" y="293914"/>
                </a:cubicBezTo>
                <a:cubicBezTo>
                  <a:pt x="1201058" y="301171"/>
                  <a:pt x="1195723" y="311095"/>
                  <a:pt x="1186543" y="315685"/>
                </a:cubicBezTo>
                <a:cubicBezTo>
                  <a:pt x="1166017" y="325948"/>
                  <a:pt x="1121229" y="337457"/>
                  <a:pt x="1121229" y="337457"/>
                </a:cubicBezTo>
                <a:cubicBezTo>
                  <a:pt x="1106715" y="333828"/>
                  <a:pt x="1089369" y="335917"/>
                  <a:pt x="1077686" y="326571"/>
                </a:cubicBezTo>
                <a:cubicBezTo>
                  <a:pt x="1068726" y="319403"/>
                  <a:pt x="1055914" y="297543"/>
                  <a:pt x="1066800" y="293914"/>
                </a:cubicBezTo>
                <a:cubicBezTo>
                  <a:pt x="1091141" y="285800"/>
                  <a:pt x="1117600" y="301171"/>
                  <a:pt x="1143000" y="304800"/>
                </a:cubicBezTo>
                <a:cubicBezTo>
                  <a:pt x="1132114" y="308428"/>
                  <a:pt x="1121747" y="316952"/>
                  <a:pt x="1110343" y="315685"/>
                </a:cubicBezTo>
                <a:cubicBezTo>
                  <a:pt x="1087534" y="313151"/>
                  <a:pt x="1045029" y="293914"/>
                  <a:pt x="1045029" y="293914"/>
                </a:cubicBezTo>
                <a:cubicBezTo>
                  <a:pt x="1055915" y="286657"/>
                  <a:pt x="1064735" y="273993"/>
                  <a:pt x="1077686" y="272143"/>
                </a:cubicBezTo>
                <a:cubicBezTo>
                  <a:pt x="1144594" y="262585"/>
                  <a:pt x="1101452" y="288180"/>
                  <a:pt x="1143000" y="304800"/>
                </a:cubicBezTo>
                <a:cubicBezTo>
                  <a:pt x="1153107" y="308843"/>
                  <a:pt x="1164771" y="304800"/>
                  <a:pt x="1175657" y="304800"/>
                </a:cubicBezTo>
              </a:path>
            </a:pathLst>
          </a:cu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137592" y="2165880"/>
            <a:ext cx="1168208" cy="566434"/>
          </a:xfrm>
          <a:custGeom>
            <a:avLst/>
            <a:gdLst>
              <a:gd name="connsiteX0" fmla="*/ 1168208 w 1168208"/>
              <a:gd name="connsiteY0" fmla="*/ 566434 h 566434"/>
              <a:gd name="connsiteX1" fmla="*/ 1102894 w 1168208"/>
              <a:gd name="connsiteY1" fmla="*/ 555549 h 566434"/>
              <a:gd name="connsiteX2" fmla="*/ 1081122 w 1168208"/>
              <a:gd name="connsiteY2" fmla="*/ 533777 h 566434"/>
              <a:gd name="connsiteX3" fmla="*/ 1037579 w 1168208"/>
              <a:gd name="connsiteY3" fmla="*/ 501120 h 566434"/>
              <a:gd name="connsiteX4" fmla="*/ 906951 w 1168208"/>
              <a:gd name="connsiteY4" fmla="*/ 424920 h 566434"/>
              <a:gd name="connsiteX5" fmla="*/ 743665 w 1168208"/>
              <a:gd name="connsiteY5" fmla="*/ 337834 h 566434"/>
              <a:gd name="connsiteX6" fmla="*/ 689237 w 1168208"/>
              <a:gd name="connsiteY6" fmla="*/ 316063 h 566434"/>
              <a:gd name="connsiteX7" fmla="*/ 634808 w 1168208"/>
              <a:gd name="connsiteY7" fmla="*/ 294291 h 566434"/>
              <a:gd name="connsiteX8" fmla="*/ 591265 w 1168208"/>
              <a:gd name="connsiteY8" fmla="*/ 283406 h 566434"/>
              <a:gd name="connsiteX9" fmla="*/ 482408 w 1168208"/>
              <a:gd name="connsiteY9" fmla="*/ 261634 h 566434"/>
              <a:gd name="connsiteX10" fmla="*/ 427979 w 1168208"/>
              <a:gd name="connsiteY10" fmla="*/ 239863 h 566434"/>
              <a:gd name="connsiteX11" fmla="*/ 340894 w 1168208"/>
              <a:gd name="connsiteY11" fmla="*/ 228977 h 566434"/>
              <a:gd name="connsiteX12" fmla="*/ 210265 w 1168208"/>
              <a:gd name="connsiteY12" fmla="*/ 207206 h 566434"/>
              <a:gd name="connsiteX13" fmla="*/ 177608 w 1168208"/>
              <a:gd name="connsiteY13" fmla="*/ 174549 h 566434"/>
              <a:gd name="connsiteX14" fmla="*/ 134065 w 1168208"/>
              <a:gd name="connsiteY14" fmla="*/ 120120 h 566434"/>
              <a:gd name="connsiteX15" fmla="*/ 101408 w 1168208"/>
              <a:gd name="connsiteY15" fmla="*/ 377 h 566434"/>
              <a:gd name="connsiteX16" fmla="*/ 25208 w 1168208"/>
              <a:gd name="connsiteY16" fmla="*/ 54806 h 566434"/>
              <a:gd name="connsiteX17" fmla="*/ 3437 w 1168208"/>
              <a:gd name="connsiteY17" fmla="*/ 87463 h 566434"/>
              <a:gd name="connsiteX18" fmla="*/ 210265 w 1168208"/>
              <a:gd name="connsiteY18" fmla="*/ 76577 h 566434"/>
              <a:gd name="connsiteX19" fmla="*/ 177608 w 1168208"/>
              <a:gd name="connsiteY19" fmla="*/ 54806 h 566434"/>
              <a:gd name="connsiteX20" fmla="*/ 155837 w 1168208"/>
              <a:gd name="connsiteY20" fmla="*/ 33034 h 566434"/>
              <a:gd name="connsiteX21" fmla="*/ 112294 w 1168208"/>
              <a:gd name="connsiteY21" fmla="*/ 22149 h 566434"/>
              <a:gd name="connsiteX22" fmla="*/ 79637 w 1168208"/>
              <a:gd name="connsiteY22" fmla="*/ 377 h 566434"/>
              <a:gd name="connsiteX23" fmla="*/ 68751 w 1168208"/>
              <a:gd name="connsiteY23" fmla="*/ 33034 h 566434"/>
              <a:gd name="connsiteX24" fmla="*/ 101408 w 1168208"/>
              <a:gd name="connsiteY24" fmla="*/ 43920 h 566434"/>
              <a:gd name="connsiteX25" fmla="*/ 155837 w 1168208"/>
              <a:gd name="connsiteY25" fmla="*/ 54806 h 566434"/>
              <a:gd name="connsiteX26" fmla="*/ 112294 w 1168208"/>
              <a:gd name="connsiteY26" fmla="*/ 65691 h 566434"/>
              <a:gd name="connsiteX27" fmla="*/ 46979 w 1168208"/>
              <a:gd name="connsiteY27" fmla="*/ 87463 h 566434"/>
              <a:gd name="connsiteX28" fmla="*/ 166722 w 1168208"/>
              <a:gd name="connsiteY28" fmla="*/ 76577 h 566434"/>
              <a:gd name="connsiteX29" fmla="*/ 134065 w 1168208"/>
              <a:gd name="connsiteY29" fmla="*/ 65691 h 566434"/>
              <a:gd name="connsiteX30" fmla="*/ 90522 w 1168208"/>
              <a:gd name="connsiteY30" fmla="*/ 43920 h 566434"/>
              <a:gd name="connsiteX31" fmla="*/ 25208 w 1168208"/>
              <a:gd name="connsiteY31" fmla="*/ 76577 h 566434"/>
              <a:gd name="connsiteX32" fmla="*/ 14322 w 1168208"/>
              <a:gd name="connsiteY32" fmla="*/ 76577 h 56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168208" h="566434">
                <a:moveTo>
                  <a:pt x="1168208" y="566434"/>
                </a:moveTo>
                <a:cubicBezTo>
                  <a:pt x="1146437" y="562806"/>
                  <a:pt x="1123560" y="563299"/>
                  <a:pt x="1102894" y="555549"/>
                </a:cubicBezTo>
                <a:cubicBezTo>
                  <a:pt x="1093284" y="551945"/>
                  <a:pt x="1089007" y="540347"/>
                  <a:pt x="1081122" y="533777"/>
                </a:cubicBezTo>
                <a:cubicBezTo>
                  <a:pt x="1067184" y="522162"/>
                  <a:pt x="1052675" y="511184"/>
                  <a:pt x="1037579" y="501120"/>
                </a:cubicBezTo>
                <a:cubicBezTo>
                  <a:pt x="961939" y="450693"/>
                  <a:pt x="969163" y="456025"/>
                  <a:pt x="906951" y="424920"/>
                </a:cubicBezTo>
                <a:cubicBezTo>
                  <a:pt x="841333" y="359302"/>
                  <a:pt x="887297" y="396977"/>
                  <a:pt x="743665" y="337834"/>
                </a:cubicBezTo>
                <a:cubicBezTo>
                  <a:pt x="725597" y="330394"/>
                  <a:pt x="707380" y="323320"/>
                  <a:pt x="689237" y="316063"/>
                </a:cubicBezTo>
                <a:cubicBezTo>
                  <a:pt x="671094" y="308806"/>
                  <a:pt x="653765" y="299030"/>
                  <a:pt x="634808" y="294291"/>
                </a:cubicBezTo>
                <a:cubicBezTo>
                  <a:pt x="620294" y="290663"/>
                  <a:pt x="605894" y="286541"/>
                  <a:pt x="591265" y="283406"/>
                </a:cubicBezTo>
                <a:cubicBezTo>
                  <a:pt x="555082" y="275653"/>
                  <a:pt x="518163" y="271169"/>
                  <a:pt x="482408" y="261634"/>
                </a:cubicBezTo>
                <a:cubicBezTo>
                  <a:pt x="463527" y="256599"/>
                  <a:pt x="447019" y="244257"/>
                  <a:pt x="427979" y="239863"/>
                </a:cubicBezTo>
                <a:cubicBezTo>
                  <a:pt x="399474" y="233285"/>
                  <a:pt x="369892" y="232843"/>
                  <a:pt x="340894" y="228977"/>
                </a:cubicBezTo>
                <a:cubicBezTo>
                  <a:pt x="259883" y="218175"/>
                  <a:pt x="280115" y="221175"/>
                  <a:pt x="210265" y="207206"/>
                </a:cubicBezTo>
                <a:cubicBezTo>
                  <a:pt x="199379" y="196320"/>
                  <a:pt x="187463" y="186376"/>
                  <a:pt x="177608" y="174549"/>
                </a:cubicBezTo>
                <a:cubicBezTo>
                  <a:pt x="108957" y="92166"/>
                  <a:pt x="197398" y="183450"/>
                  <a:pt x="134065" y="120120"/>
                </a:cubicBezTo>
                <a:cubicBezTo>
                  <a:pt x="106443" y="37253"/>
                  <a:pt x="116795" y="77309"/>
                  <a:pt x="101408" y="377"/>
                </a:cubicBezTo>
                <a:cubicBezTo>
                  <a:pt x="61654" y="13629"/>
                  <a:pt x="54725" y="10529"/>
                  <a:pt x="25208" y="54806"/>
                </a:cubicBezTo>
                <a:cubicBezTo>
                  <a:pt x="17951" y="65692"/>
                  <a:pt x="-9556" y="85934"/>
                  <a:pt x="3437" y="87463"/>
                </a:cubicBezTo>
                <a:cubicBezTo>
                  <a:pt x="72002" y="95529"/>
                  <a:pt x="141322" y="80206"/>
                  <a:pt x="210265" y="76577"/>
                </a:cubicBezTo>
                <a:cubicBezTo>
                  <a:pt x="199379" y="69320"/>
                  <a:pt x="187824" y="62979"/>
                  <a:pt x="177608" y="54806"/>
                </a:cubicBezTo>
                <a:cubicBezTo>
                  <a:pt x="169594" y="48395"/>
                  <a:pt x="165017" y="37624"/>
                  <a:pt x="155837" y="33034"/>
                </a:cubicBezTo>
                <a:cubicBezTo>
                  <a:pt x="142456" y="26343"/>
                  <a:pt x="126808" y="25777"/>
                  <a:pt x="112294" y="22149"/>
                </a:cubicBezTo>
                <a:cubicBezTo>
                  <a:pt x="101408" y="14892"/>
                  <a:pt x="92329" y="-2796"/>
                  <a:pt x="79637" y="377"/>
                </a:cubicBezTo>
                <a:cubicBezTo>
                  <a:pt x="68505" y="3160"/>
                  <a:pt x="63620" y="22771"/>
                  <a:pt x="68751" y="33034"/>
                </a:cubicBezTo>
                <a:cubicBezTo>
                  <a:pt x="73882" y="43297"/>
                  <a:pt x="90276" y="41137"/>
                  <a:pt x="101408" y="43920"/>
                </a:cubicBezTo>
                <a:cubicBezTo>
                  <a:pt x="119358" y="48408"/>
                  <a:pt x="137694" y="51177"/>
                  <a:pt x="155837" y="54806"/>
                </a:cubicBezTo>
                <a:cubicBezTo>
                  <a:pt x="141323" y="58434"/>
                  <a:pt x="126624" y="61392"/>
                  <a:pt x="112294" y="65691"/>
                </a:cubicBezTo>
                <a:cubicBezTo>
                  <a:pt x="90312" y="72285"/>
                  <a:pt x="24124" y="89541"/>
                  <a:pt x="46979" y="87463"/>
                </a:cubicBezTo>
                <a:lnTo>
                  <a:pt x="166722" y="76577"/>
                </a:lnTo>
                <a:cubicBezTo>
                  <a:pt x="155836" y="72948"/>
                  <a:pt x="144612" y="70211"/>
                  <a:pt x="134065" y="65691"/>
                </a:cubicBezTo>
                <a:cubicBezTo>
                  <a:pt x="119150" y="59299"/>
                  <a:pt x="106586" y="46215"/>
                  <a:pt x="90522" y="43920"/>
                </a:cubicBezTo>
                <a:cubicBezTo>
                  <a:pt x="69242" y="40880"/>
                  <a:pt x="40290" y="69036"/>
                  <a:pt x="25208" y="76577"/>
                </a:cubicBezTo>
                <a:cubicBezTo>
                  <a:pt x="21962" y="78200"/>
                  <a:pt x="17951" y="76577"/>
                  <a:pt x="14322" y="76577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837715" y="1219201"/>
            <a:ext cx="2547257" cy="2383971"/>
          </a:xfrm>
          <a:custGeom>
            <a:avLst/>
            <a:gdLst>
              <a:gd name="connsiteX0" fmla="*/ 1382486 w 2547257"/>
              <a:gd name="connsiteY0" fmla="*/ 2383971 h 2383971"/>
              <a:gd name="connsiteX1" fmla="*/ 1524000 w 2547257"/>
              <a:gd name="connsiteY1" fmla="*/ 2373086 h 2383971"/>
              <a:gd name="connsiteX2" fmla="*/ 1556657 w 2547257"/>
              <a:gd name="connsiteY2" fmla="*/ 2362200 h 2383971"/>
              <a:gd name="connsiteX3" fmla="*/ 1621972 w 2547257"/>
              <a:gd name="connsiteY3" fmla="*/ 2351314 h 2383971"/>
              <a:gd name="connsiteX4" fmla="*/ 1654629 w 2547257"/>
              <a:gd name="connsiteY4" fmla="*/ 2329543 h 2383971"/>
              <a:gd name="connsiteX5" fmla="*/ 1719943 w 2547257"/>
              <a:gd name="connsiteY5" fmla="*/ 2307771 h 2383971"/>
              <a:gd name="connsiteX6" fmla="*/ 1752600 w 2547257"/>
              <a:gd name="connsiteY6" fmla="*/ 2296886 h 2383971"/>
              <a:gd name="connsiteX7" fmla="*/ 1828800 w 2547257"/>
              <a:gd name="connsiteY7" fmla="*/ 2275114 h 2383971"/>
              <a:gd name="connsiteX8" fmla="*/ 1861457 w 2547257"/>
              <a:gd name="connsiteY8" fmla="*/ 2253343 h 2383971"/>
              <a:gd name="connsiteX9" fmla="*/ 1883229 w 2547257"/>
              <a:gd name="connsiteY9" fmla="*/ 2231571 h 2383971"/>
              <a:gd name="connsiteX10" fmla="*/ 1948543 w 2547257"/>
              <a:gd name="connsiteY10" fmla="*/ 2209800 h 2383971"/>
              <a:gd name="connsiteX11" fmla="*/ 2013857 w 2547257"/>
              <a:gd name="connsiteY11" fmla="*/ 2177143 h 2383971"/>
              <a:gd name="connsiteX12" fmla="*/ 2100943 w 2547257"/>
              <a:gd name="connsiteY12" fmla="*/ 2133600 h 2383971"/>
              <a:gd name="connsiteX13" fmla="*/ 2144486 w 2547257"/>
              <a:gd name="connsiteY13" fmla="*/ 2111829 h 2383971"/>
              <a:gd name="connsiteX14" fmla="*/ 2177143 w 2547257"/>
              <a:gd name="connsiteY14" fmla="*/ 2090057 h 2383971"/>
              <a:gd name="connsiteX15" fmla="*/ 2209800 w 2547257"/>
              <a:gd name="connsiteY15" fmla="*/ 2079171 h 2383971"/>
              <a:gd name="connsiteX16" fmla="*/ 2264229 w 2547257"/>
              <a:gd name="connsiteY16" fmla="*/ 2035629 h 2383971"/>
              <a:gd name="connsiteX17" fmla="*/ 2307772 w 2547257"/>
              <a:gd name="connsiteY17" fmla="*/ 1992086 h 2383971"/>
              <a:gd name="connsiteX18" fmla="*/ 2383972 w 2547257"/>
              <a:gd name="connsiteY18" fmla="*/ 1937657 h 2383971"/>
              <a:gd name="connsiteX19" fmla="*/ 2449286 w 2547257"/>
              <a:gd name="connsiteY19" fmla="*/ 1861457 h 2383971"/>
              <a:gd name="connsiteX20" fmla="*/ 2471057 w 2547257"/>
              <a:gd name="connsiteY20" fmla="*/ 1828800 h 2383971"/>
              <a:gd name="connsiteX21" fmla="*/ 2492829 w 2547257"/>
              <a:gd name="connsiteY21" fmla="*/ 1807029 h 2383971"/>
              <a:gd name="connsiteX22" fmla="*/ 2503715 w 2547257"/>
              <a:gd name="connsiteY22" fmla="*/ 1774371 h 2383971"/>
              <a:gd name="connsiteX23" fmla="*/ 2525486 w 2547257"/>
              <a:gd name="connsiteY23" fmla="*/ 1741714 h 2383971"/>
              <a:gd name="connsiteX24" fmla="*/ 2547257 w 2547257"/>
              <a:gd name="connsiteY24" fmla="*/ 1676400 h 2383971"/>
              <a:gd name="connsiteX25" fmla="*/ 2525486 w 2547257"/>
              <a:gd name="connsiteY25" fmla="*/ 1360714 h 2383971"/>
              <a:gd name="connsiteX26" fmla="*/ 2503715 w 2547257"/>
              <a:gd name="connsiteY26" fmla="*/ 1295400 h 2383971"/>
              <a:gd name="connsiteX27" fmla="*/ 2492829 w 2547257"/>
              <a:gd name="connsiteY27" fmla="*/ 1262743 h 2383971"/>
              <a:gd name="connsiteX28" fmla="*/ 2471057 w 2547257"/>
              <a:gd name="connsiteY28" fmla="*/ 1186543 h 2383971"/>
              <a:gd name="connsiteX29" fmla="*/ 2449286 w 2547257"/>
              <a:gd name="connsiteY29" fmla="*/ 1153886 h 2383971"/>
              <a:gd name="connsiteX30" fmla="*/ 2416629 w 2547257"/>
              <a:gd name="connsiteY30" fmla="*/ 1088571 h 2383971"/>
              <a:gd name="connsiteX31" fmla="*/ 2373086 w 2547257"/>
              <a:gd name="connsiteY31" fmla="*/ 1001486 h 2383971"/>
              <a:gd name="connsiteX32" fmla="*/ 2362200 w 2547257"/>
              <a:gd name="connsiteY32" fmla="*/ 968829 h 2383971"/>
              <a:gd name="connsiteX33" fmla="*/ 2307772 w 2547257"/>
              <a:gd name="connsiteY33" fmla="*/ 903514 h 2383971"/>
              <a:gd name="connsiteX34" fmla="*/ 2264229 w 2547257"/>
              <a:gd name="connsiteY34" fmla="*/ 870857 h 2383971"/>
              <a:gd name="connsiteX35" fmla="*/ 2242457 w 2547257"/>
              <a:gd name="connsiteY35" fmla="*/ 849086 h 2383971"/>
              <a:gd name="connsiteX36" fmla="*/ 2209800 w 2547257"/>
              <a:gd name="connsiteY36" fmla="*/ 827314 h 2383971"/>
              <a:gd name="connsiteX37" fmla="*/ 2177143 w 2547257"/>
              <a:gd name="connsiteY37" fmla="*/ 783771 h 2383971"/>
              <a:gd name="connsiteX38" fmla="*/ 2144486 w 2547257"/>
              <a:gd name="connsiteY38" fmla="*/ 762000 h 2383971"/>
              <a:gd name="connsiteX39" fmla="*/ 2079172 w 2547257"/>
              <a:gd name="connsiteY39" fmla="*/ 696686 h 2383971"/>
              <a:gd name="connsiteX40" fmla="*/ 2057400 w 2547257"/>
              <a:gd name="connsiteY40" fmla="*/ 674914 h 2383971"/>
              <a:gd name="connsiteX41" fmla="*/ 1992086 w 2547257"/>
              <a:gd name="connsiteY41" fmla="*/ 653143 h 2383971"/>
              <a:gd name="connsiteX42" fmla="*/ 1959429 w 2547257"/>
              <a:gd name="connsiteY42" fmla="*/ 642257 h 2383971"/>
              <a:gd name="connsiteX43" fmla="*/ 1872343 w 2547257"/>
              <a:gd name="connsiteY43" fmla="*/ 653143 h 2383971"/>
              <a:gd name="connsiteX44" fmla="*/ 1817915 w 2547257"/>
              <a:gd name="connsiteY44" fmla="*/ 664029 h 2383971"/>
              <a:gd name="connsiteX45" fmla="*/ 1741715 w 2547257"/>
              <a:gd name="connsiteY45" fmla="*/ 685800 h 2383971"/>
              <a:gd name="connsiteX46" fmla="*/ 1621972 w 2547257"/>
              <a:gd name="connsiteY46" fmla="*/ 707571 h 2383971"/>
              <a:gd name="connsiteX47" fmla="*/ 1513115 w 2547257"/>
              <a:gd name="connsiteY47" fmla="*/ 729343 h 2383971"/>
              <a:gd name="connsiteX48" fmla="*/ 1480457 w 2547257"/>
              <a:gd name="connsiteY48" fmla="*/ 751114 h 2383971"/>
              <a:gd name="connsiteX49" fmla="*/ 1415143 w 2547257"/>
              <a:gd name="connsiteY49" fmla="*/ 772886 h 2383971"/>
              <a:gd name="connsiteX50" fmla="*/ 1360715 w 2547257"/>
              <a:gd name="connsiteY50" fmla="*/ 816429 h 2383971"/>
              <a:gd name="connsiteX51" fmla="*/ 1295400 w 2547257"/>
              <a:gd name="connsiteY51" fmla="*/ 870857 h 2383971"/>
              <a:gd name="connsiteX52" fmla="*/ 1251857 w 2547257"/>
              <a:gd name="connsiteY52" fmla="*/ 968829 h 2383971"/>
              <a:gd name="connsiteX53" fmla="*/ 1219200 w 2547257"/>
              <a:gd name="connsiteY53" fmla="*/ 1034143 h 2383971"/>
              <a:gd name="connsiteX54" fmla="*/ 1230086 w 2547257"/>
              <a:gd name="connsiteY54" fmla="*/ 1121229 h 2383971"/>
              <a:gd name="connsiteX55" fmla="*/ 1262743 w 2547257"/>
              <a:gd name="connsiteY55" fmla="*/ 1143000 h 2383971"/>
              <a:gd name="connsiteX56" fmla="*/ 1328057 w 2547257"/>
              <a:gd name="connsiteY56" fmla="*/ 1164771 h 2383971"/>
              <a:gd name="connsiteX57" fmla="*/ 1480457 w 2547257"/>
              <a:gd name="connsiteY57" fmla="*/ 1143000 h 2383971"/>
              <a:gd name="connsiteX58" fmla="*/ 1502229 w 2547257"/>
              <a:gd name="connsiteY58" fmla="*/ 1121229 h 2383971"/>
              <a:gd name="connsiteX59" fmla="*/ 1534886 w 2547257"/>
              <a:gd name="connsiteY59" fmla="*/ 957943 h 2383971"/>
              <a:gd name="connsiteX60" fmla="*/ 1524000 w 2547257"/>
              <a:gd name="connsiteY60" fmla="*/ 685800 h 2383971"/>
              <a:gd name="connsiteX61" fmla="*/ 1513115 w 2547257"/>
              <a:gd name="connsiteY61" fmla="*/ 653143 h 2383971"/>
              <a:gd name="connsiteX62" fmla="*/ 1502229 w 2547257"/>
              <a:gd name="connsiteY62" fmla="*/ 587829 h 2383971"/>
              <a:gd name="connsiteX63" fmla="*/ 1491343 w 2547257"/>
              <a:gd name="connsiteY63" fmla="*/ 555171 h 2383971"/>
              <a:gd name="connsiteX64" fmla="*/ 1469572 w 2547257"/>
              <a:gd name="connsiteY64" fmla="*/ 478971 h 2383971"/>
              <a:gd name="connsiteX65" fmla="*/ 1469572 w 2547257"/>
              <a:gd name="connsiteY65" fmla="*/ 304800 h 2383971"/>
              <a:gd name="connsiteX66" fmla="*/ 1491343 w 2547257"/>
              <a:gd name="connsiteY66" fmla="*/ 239486 h 2383971"/>
              <a:gd name="connsiteX67" fmla="*/ 1480457 w 2547257"/>
              <a:gd name="connsiteY67" fmla="*/ 108857 h 2383971"/>
              <a:gd name="connsiteX68" fmla="*/ 1447800 w 2547257"/>
              <a:gd name="connsiteY68" fmla="*/ 87086 h 2383971"/>
              <a:gd name="connsiteX69" fmla="*/ 1426029 w 2547257"/>
              <a:gd name="connsiteY69" fmla="*/ 65314 h 2383971"/>
              <a:gd name="connsiteX70" fmla="*/ 1393372 w 2547257"/>
              <a:gd name="connsiteY70" fmla="*/ 54429 h 2383971"/>
              <a:gd name="connsiteX71" fmla="*/ 1306286 w 2547257"/>
              <a:gd name="connsiteY71" fmla="*/ 21771 h 2383971"/>
              <a:gd name="connsiteX72" fmla="*/ 1219200 w 2547257"/>
              <a:gd name="connsiteY72" fmla="*/ 0 h 2383971"/>
              <a:gd name="connsiteX73" fmla="*/ 1077686 w 2547257"/>
              <a:gd name="connsiteY73" fmla="*/ 10886 h 2383971"/>
              <a:gd name="connsiteX74" fmla="*/ 1045029 w 2547257"/>
              <a:gd name="connsiteY74" fmla="*/ 43543 h 2383971"/>
              <a:gd name="connsiteX75" fmla="*/ 1012372 w 2547257"/>
              <a:gd name="connsiteY75" fmla="*/ 65314 h 2383971"/>
              <a:gd name="connsiteX76" fmla="*/ 990600 w 2547257"/>
              <a:gd name="connsiteY76" fmla="*/ 87086 h 2383971"/>
              <a:gd name="connsiteX77" fmla="*/ 947057 w 2547257"/>
              <a:gd name="connsiteY77" fmla="*/ 152400 h 2383971"/>
              <a:gd name="connsiteX78" fmla="*/ 936172 w 2547257"/>
              <a:gd name="connsiteY78" fmla="*/ 185057 h 2383971"/>
              <a:gd name="connsiteX79" fmla="*/ 914400 w 2547257"/>
              <a:gd name="connsiteY79" fmla="*/ 206829 h 2383971"/>
              <a:gd name="connsiteX80" fmla="*/ 892629 w 2547257"/>
              <a:gd name="connsiteY80" fmla="*/ 239486 h 2383971"/>
              <a:gd name="connsiteX81" fmla="*/ 881743 w 2547257"/>
              <a:gd name="connsiteY81" fmla="*/ 272143 h 2383971"/>
              <a:gd name="connsiteX82" fmla="*/ 849086 w 2547257"/>
              <a:gd name="connsiteY82" fmla="*/ 304800 h 2383971"/>
              <a:gd name="connsiteX83" fmla="*/ 827315 w 2547257"/>
              <a:gd name="connsiteY83" fmla="*/ 337457 h 2383971"/>
              <a:gd name="connsiteX84" fmla="*/ 751115 w 2547257"/>
              <a:gd name="connsiteY84" fmla="*/ 370114 h 2383971"/>
              <a:gd name="connsiteX85" fmla="*/ 620486 w 2547257"/>
              <a:gd name="connsiteY85" fmla="*/ 359229 h 2383971"/>
              <a:gd name="connsiteX86" fmla="*/ 555172 w 2547257"/>
              <a:gd name="connsiteY86" fmla="*/ 337457 h 2383971"/>
              <a:gd name="connsiteX87" fmla="*/ 511629 w 2547257"/>
              <a:gd name="connsiteY87" fmla="*/ 326571 h 2383971"/>
              <a:gd name="connsiteX88" fmla="*/ 478972 w 2547257"/>
              <a:gd name="connsiteY88" fmla="*/ 315686 h 2383971"/>
              <a:gd name="connsiteX89" fmla="*/ 391886 w 2547257"/>
              <a:gd name="connsiteY89" fmla="*/ 293914 h 2383971"/>
              <a:gd name="connsiteX90" fmla="*/ 315686 w 2547257"/>
              <a:gd name="connsiteY90" fmla="*/ 272143 h 2383971"/>
              <a:gd name="connsiteX91" fmla="*/ 250372 w 2547257"/>
              <a:gd name="connsiteY91" fmla="*/ 261257 h 2383971"/>
              <a:gd name="connsiteX92" fmla="*/ 119743 w 2547257"/>
              <a:gd name="connsiteY92" fmla="*/ 272143 h 2383971"/>
              <a:gd name="connsiteX93" fmla="*/ 87086 w 2547257"/>
              <a:gd name="connsiteY93" fmla="*/ 304800 h 2383971"/>
              <a:gd name="connsiteX94" fmla="*/ 65315 w 2547257"/>
              <a:gd name="connsiteY94" fmla="*/ 381000 h 2383971"/>
              <a:gd name="connsiteX95" fmla="*/ 43543 w 2547257"/>
              <a:gd name="connsiteY95" fmla="*/ 359229 h 2383971"/>
              <a:gd name="connsiteX96" fmla="*/ 21772 w 2547257"/>
              <a:gd name="connsiteY96" fmla="*/ 293914 h 2383971"/>
              <a:gd name="connsiteX97" fmla="*/ 54429 w 2547257"/>
              <a:gd name="connsiteY97" fmla="*/ 283029 h 2383971"/>
              <a:gd name="connsiteX98" fmla="*/ 174172 w 2547257"/>
              <a:gd name="connsiteY98" fmla="*/ 304800 h 2383971"/>
              <a:gd name="connsiteX99" fmla="*/ 206829 w 2547257"/>
              <a:gd name="connsiteY99" fmla="*/ 326571 h 2383971"/>
              <a:gd name="connsiteX100" fmla="*/ 174172 w 2547257"/>
              <a:gd name="connsiteY100" fmla="*/ 348343 h 2383971"/>
              <a:gd name="connsiteX101" fmla="*/ 76200 w 2547257"/>
              <a:gd name="connsiteY101" fmla="*/ 370114 h 2383971"/>
              <a:gd name="connsiteX102" fmla="*/ 54429 w 2547257"/>
              <a:gd name="connsiteY102" fmla="*/ 326571 h 2383971"/>
              <a:gd name="connsiteX103" fmla="*/ 97972 w 2547257"/>
              <a:gd name="connsiteY103" fmla="*/ 304800 h 2383971"/>
              <a:gd name="connsiteX104" fmla="*/ 163286 w 2547257"/>
              <a:gd name="connsiteY104" fmla="*/ 315686 h 2383971"/>
              <a:gd name="connsiteX105" fmla="*/ 130629 w 2547257"/>
              <a:gd name="connsiteY105" fmla="*/ 348343 h 2383971"/>
              <a:gd name="connsiteX106" fmla="*/ 163286 w 2547257"/>
              <a:gd name="connsiteY106" fmla="*/ 337457 h 2383971"/>
              <a:gd name="connsiteX107" fmla="*/ 54429 w 2547257"/>
              <a:gd name="connsiteY107" fmla="*/ 326571 h 2383971"/>
              <a:gd name="connsiteX108" fmla="*/ 152400 w 2547257"/>
              <a:gd name="connsiteY108" fmla="*/ 326571 h 2383971"/>
              <a:gd name="connsiteX109" fmla="*/ 97972 w 2547257"/>
              <a:gd name="connsiteY109" fmla="*/ 315686 h 2383971"/>
              <a:gd name="connsiteX110" fmla="*/ 54429 w 2547257"/>
              <a:gd name="connsiteY110" fmla="*/ 304800 h 2383971"/>
              <a:gd name="connsiteX111" fmla="*/ 0 w 2547257"/>
              <a:gd name="connsiteY111" fmla="*/ 272143 h 2383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2547257" h="2383971">
                <a:moveTo>
                  <a:pt x="1382486" y="2383971"/>
                </a:moveTo>
                <a:cubicBezTo>
                  <a:pt x="1429657" y="2380343"/>
                  <a:pt x="1477055" y="2378954"/>
                  <a:pt x="1524000" y="2373086"/>
                </a:cubicBezTo>
                <a:cubicBezTo>
                  <a:pt x="1535386" y="2371663"/>
                  <a:pt x="1545456" y="2364689"/>
                  <a:pt x="1556657" y="2362200"/>
                </a:cubicBezTo>
                <a:cubicBezTo>
                  <a:pt x="1578203" y="2357412"/>
                  <a:pt x="1600200" y="2354943"/>
                  <a:pt x="1621972" y="2351314"/>
                </a:cubicBezTo>
                <a:cubicBezTo>
                  <a:pt x="1632858" y="2344057"/>
                  <a:pt x="1642674" y="2334856"/>
                  <a:pt x="1654629" y="2329543"/>
                </a:cubicBezTo>
                <a:cubicBezTo>
                  <a:pt x="1675600" y="2320222"/>
                  <a:pt x="1698172" y="2315028"/>
                  <a:pt x="1719943" y="2307771"/>
                </a:cubicBezTo>
                <a:cubicBezTo>
                  <a:pt x="1730829" y="2304142"/>
                  <a:pt x="1741468" y="2299669"/>
                  <a:pt x="1752600" y="2296886"/>
                </a:cubicBezTo>
                <a:cubicBezTo>
                  <a:pt x="1766553" y="2293398"/>
                  <a:pt x="1813182" y="2282923"/>
                  <a:pt x="1828800" y="2275114"/>
                </a:cubicBezTo>
                <a:cubicBezTo>
                  <a:pt x="1840502" y="2269263"/>
                  <a:pt x="1851241" y="2261516"/>
                  <a:pt x="1861457" y="2253343"/>
                </a:cubicBezTo>
                <a:cubicBezTo>
                  <a:pt x="1869471" y="2246932"/>
                  <a:pt x="1874049" y="2236161"/>
                  <a:pt x="1883229" y="2231571"/>
                </a:cubicBezTo>
                <a:cubicBezTo>
                  <a:pt x="1903755" y="2221308"/>
                  <a:pt x="1929448" y="2222530"/>
                  <a:pt x="1948543" y="2209800"/>
                </a:cubicBezTo>
                <a:cubicBezTo>
                  <a:pt x="1990747" y="2181664"/>
                  <a:pt x="1968789" y="2192166"/>
                  <a:pt x="2013857" y="2177143"/>
                </a:cubicBezTo>
                <a:cubicBezTo>
                  <a:pt x="2063044" y="2127956"/>
                  <a:pt x="2000877" y="2183632"/>
                  <a:pt x="2100943" y="2133600"/>
                </a:cubicBezTo>
                <a:cubicBezTo>
                  <a:pt x="2115457" y="2126343"/>
                  <a:pt x="2130397" y="2119880"/>
                  <a:pt x="2144486" y="2111829"/>
                </a:cubicBezTo>
                <a:cubicBezTo>
                  <a:pt x="2155845" y="2105338"/>
                  <a:pt x="2165441" y="2095908"/>
                  <a:pt x="2177143" y="2090057"/>
                </a:cubicBezTo>
                <a:cubicBezTo>
                  <a:pt x="2187406" y="2084925"/>
                  <a:pt x="2198914" y="2082800"/>
                  <a:pt x="2209800" y="2079171"/>
                </a:cubicBezTo>
                <a:cubicBezTo>
                  <a:pt x="2283928" y="2005047"/>
                  <a:pt x="2168086" y="2118037"/>
                  <a:pt x="2264229" y="2035629"/>
                </a:cubicBezTo>
                <a:cubicBezTo>
                  <a:pt x="2279814" y="2022271"/>
                  <a:pt x="2291351" y="2004402"/>
                  <a:pt x="2307772" y="1992086"/>
                </a:cubicBezTo>
                <a:cubicBezTo>
                  <a:pt x="2361781" y="1951579"/>
                  <a:pt x="2336219" y="1969493"/>
                  <a:pt x="2383972" y="1937657"/>
                </a:cubicBezTo>
                <a:cubicBezTo>
                  <a:pt x="2426496" y="1852608"/>
                  <a:pt x="2378630" y="1932113"/>
                  <a:pt x="2449286" y="1861457"/>
                </a:cubicBezTo>
                <a:cubicBezTo>
                  <a:pt x="2458537" y="1852206"/>
                  <a:pt x="2462884" y="1839016"/>
                  <a:pt x="2471057" y="1828800"/>
                </a:cubicBezTo>
                <a:cubicBezTo>
                  <a:pt x="2477468" y="1820786"/>
                  <a:pt x="2485572" y="1814286"/>
                  <a:pt x="2492829" y="1807029"/>
                </a:cubicBezTo>
                <a:cubicBezTo>
                  <a:pt x="2496458" y="1796143"/>
                  <a:pt x="2498583" y="1784634"/>
                  <a:pt x="2503715" y="1774371"/>
                </a:cubicBezTo>
                <a:cubicBezTo>
                  <a:pt x="2509566" y="1762669"/>
                  <a:pt x="2520173" y="1753669"/>
                  <a:pt x="2525486" y="1741714"/>
                </a:cubicBezTo>
                <a:cubicBezTo>
                  <a:pt x="2534806" y="1720743"/>
                  <a:pt x="2547257" y="1676400"/>
                  <a:pt x="2547257" y="1676400"/>
                </a:cubicBezTo>
                <a:cubicBezTo>
                  <a:pt x="2545220" y="1629548"/>
                  <a:pt x="2547514" y="1448828"/>
                  <a:pt x="2525486" y="1360714"/>
                </a:cubicBezTo>
                <a:cubicBezTo>
                  <a:pt x="2519920" y="1338450"/>
                  <a:pt x="2510972" y="1317171"/>
                  <a:pt x="2503715" y="1295400"/>
                </a:cubicBezTo>
                <a:cubicBezTo>
                  <a:pt x="2500086" y="1284514"/>
                  <a:pt x="2495612" y="1273875"/>
                  <a:pt x="2492829" y="1262743"/>
                </a:cubicBezTo>
                <a:cubicBezTo>
                  <a:pt x="2489341" y="1248790"/>
                  <a:pt x="2478866" y="1202161"/>
                  <a:pt x="2471057" y="1186543"/>
                </a:cubicBezTo>
                <a:cubicBezTo>
                  <a:pt x="2465206" y="1174841"/>
                  <a:pt x="2456543" y="1164772"/>
                  <a:pt x="2449286" y="1153886"/>
                </a:cubicBezTo>
                <a:cubicBezTo>
                  <a:pt x="2422437" y="1046494"/>
                  <a:pt x="2458221" y="1157892"/>
                  <a:pt x="2416629" y="1088571"/>
                </a:cubicBezTo>
                <a:cubicBezTo>
                  <a:pt x="2399931" y="1060741"/>
                  <a:pt x="2387600" y="1030514"/>
                  <a:pt x="2373086" y="1001486"/>
                </a:cubicBezTo>
                <a:cubicBezTo>
                  <a:pt x="2367954" y="991223"/>
                  <a:pt x="2367893" y="978792"/>
                  <a:pt x="2362200" y="968829"/>
                </a:cubicBezTo>
                <a:cubicBezTo>
                  <a:pt x="2352151" y="951244"/>
                  <a:pt x="2326099" y="918787"/>
                  <a:pt x="2307772" y="903514"/>
                </a:cubicBezTo>
                <a:cubicBezTo>
                  <a:pt x="2293834" y="891899"/>
                  <a:pt x="2278167" y="882472"/>
                  <a:pt x="2264229" y="870857"/>
                </a:cubicBezTo>
                <a:cubicBezTo>
                  <a:pt x="2256345" y="864287"/>
                  <a:pt x="2250471" y="855497"/>
                  <a:pt x="2242457" y="849086"/>
                </a:cubicBezTo>
                <a:cubicBezTo>
                  <a:pt x="2232241" y="840913"/>
                  <a:pt x="2219051" y="836565"/>
                  <a:pt x="2209800" y="827314"/>
                </a:cubicBezTo>
                <a:cubicBezTo>
                  <a:pt x="2196971" y="814485"/>
                  <a:pt x="2189972" y="796600"/>
                  <a:pt x="2177143" y="783771"/>
                </a:cubicBezTo>
                <a:cubicBezTo>
                  <a:pt x="2167892" y="774520"/>
                  <a:pt x="2154264" y="770692"/>
                  <a:pt x="2144486" y="762000"/>
                </a:cubicBezTo>
                <a:cubicBezTo>
                  <a:pt x="2121474" y="741545"/>
                  <a:pt x="2100943" y="718457"/>
                  <a:pt x="2079172" y="696686"/>
                </a:cubicBezTo>
                <a:cubicBezTo>
                  <a:pt x="2071915" y="689429"/>
                  <a:pt x="2067137" y="678160"/>
                  <a:pt x="2057400" y="674914"/>
                </a:cubicBezTo>
                <a:lnTo>
                  <a:pt x="1992086" y="653143"/>
                </a:lnTo>
                <a:lnTo>
                  <a:pt x="1959429" y="642257"/>
                </a:lnTo>
                <a:cubicBezTo>
                  <a:pt x="1930400" y="645886"/>
                  <a:pt x="1901257" y="648695"/>
                  <a:pt x="1872343" y="653143"/>
                </a:cubicBezTo>
                <a:cubicBezTo>
                  <a:pt x="1854056" y="655956"/>
                  <a:pt x="1835865" y="659542"/>
                  <a:pt x="1817915" y="664029"/>
                </a:cubicBezTo>
                <a:cubicBezTo>
                  <a:pt x="1734933" y="684774"/>
                  <a:pt x="1843496" y="665443"/>
                  <a:pt x="1741715" y="685800"/>
                </a:cubicBezTo>
                <a:cubicBezTo>
                  <a:pt x="1693205" y="695502"/>
                  <a:pt x="1668658" y="695900"/>
                  <a:pt x="1621972" y="707571"/>
                </a:cubicBezTo>
                <a:cubicBezTo>
                  <a:pt x="1520632" y="732906"/>
                  <a:pt x="1699825" y="702669"/>
                  <a:pt x="1513115" y="729343"/>
                </a:cubicBezTo>
                <a:cubicBezTo>
                  <a:pt x="1502229" y="736600"/>
                  <a:pt x="1492413" y="745800"/>
                  <a:pt x="1480457" y="751114"/>
                </a:cubicBezTo>
                <a:cubicBezTo>
                  <a:pt x="1459486" y="760434"/>
                  <a:pt x="1434238" y="760156"/>
                  <a:pt x="1415143" y="772886"/>
                </a:cubicBezTo>
                <a:cubicBezTo>
                  <a:pt x="1314618" y="839902"/>
                  <a:pt x="1438279" y="754378"/>
                  <a:pt x="1360715" y="816429"/>
                </a:cubicBezTo>
                <a:cubicBezTo>
                  <a:pt x="1317897" y="850683"/>
                  <a:pt x="1334190" y="824308"/>
                  <a:pt x="1295400" y="870857"/>
                </a:cubicBezTo>
                <a:cubicBezTo>
                  <a:pt x="1221556" y="959470"/>
                  <a:pt x="1346780" y="826443"/>
                  <a:pt x="1251857" y="968829"/>
                </a:cubicBezTo>
                <a:cubicBezTo>
                  <a:pt x="1223721" y="1011033"/>
                  <a:pt x="1234223" y="989075"/>
                  <a:pt x="1219200" y="1034143"/>
                </a:cubicBezTo>
                <a:cubicBezTo>
                  <a:pt x="1222829" y="1063172"/>
                  <a:pt x="1219221" y="1094067"/>
                  <a:pt x="1230086" y="1121229"/>
                </a:cubicBezTo>
                <a:cubicBezTo>
                  <a:pt x="1234945" y="1133376"/>
                  <a:pt x="1250788" y="1137687"/>
                  <a:pt x="1262743" y="1143000"/>
                </a:cubicBezTo>
                <a:cubicBezTo>
                  <a:pt x="1283714" y="1152320"/>
                  <a:pt x="1328057" y="1164771"/>
                  <a:pt x="1328057" y="1164771"/>
                </a:cubicBezTo>
                <a:cubicBezTo>
                  <a:pt x="1329922" y="1164601"/>
                  <a:pt x="1446798" y="1163195"/>
                  <a:pt x="1480457" y="1143000"/>
                </a:cubicBezTo>
                <a:cubicBezTo>
                  <a:pt x="1489258" y="1137720"/>
                  <a:pt x="1494972" y="1128486"/>
                  <a:pt x="1502229" y="1121229"/>
                </a:cubicBezTo>
                <a:cubicBezTo>
                  <a:pt x="1534390" y="1024742"/>
                  <a:pt x="1521466" y="1078723"/>
                  <a:pt x="1534886" y="957943"/>
                </a:cubicBezTo>
                <a:cubicBezTo>
                  <a:pt x="1531257" y="867229"/>
                  <a:pt x="1530468" y="776356"/>
                  <a:pt x="1524000" y="685800"/>
                </a:cubicBezTo>
                <a:cubicBezTo>
                  <a:pt x="1523182" y="674355"/>
                  <a:pt x="1515604" y="664344"/>
                  <a:pt x="1513115" y="653143"/>
                </a:cubicBezTo>
                <a:cubicBezTo>
                  <a:pt x="1508327" y="631597"/>
                  <a:pt x="1507017" y="609375"/>
                  <a:pt x="1502229" y="587829"/>
                </a:cubicBezTo>
                <a:cubicBezTo>
                  <a:pt x="1499740" y="576627"/>
                  <a:pt x="1494495" y="566204"/>
                  <a:pt x="1491343" y="555171"/>
                </a:cubicBezTo>
                <a:cubicBezTo>
                  <a:pt x="1463997" y="459463"/>
                  <a:pt x="1495678" y="557295"/>
                  <a:pt x="1469572" y="478971"/>
                </a:cubicBezTo>
                <a:cubicBezTo>
                  <a:pt x="1459831" y="391301"/>
                  <a:pt x="1450933" y="385571"/>
                  <a:pt x="1469572" y="304800"/>
                </a:cubicBezTo>
                <a:cubicBezTo>
                  <a:pt x="1474732" y="282439"/>
                  <a:pt x="1491343" y="239486"/>
                  <a:pt x="1491343" y="239486"/>
                </a:cubicBezTo>
                <a:cubicBezTo>
                  <a:pt x="1487714" y="195943"/>
                  <a:pt x="1492461" y="150870"/>
                  <a:pt x="1480457" y="108857"/>
                </a:cubicBezTo>
                <a:cubicBezTo>
                  <a:pt x="1476863" y="96277"/>
                  <a:pt x="1458016" y="95259"/>
                  <a:pt x="1447800" y="87086"/>
                </a:cubicBezTo>
                <a:cubicBezTo>
                  <a:pt x="1439786" y="80675"/>
                  <a:pt x="1434830" y="70594"/>
                  <a:pt x="1426029" y="65314"/>
                </a:cubicBezTo>
                <a:cubicBezTo>
                  <a:pt x="1416190" y="59410"/>
                  <a:pt x="1404116" y="58458"/>
                  <a:pt x="1393372" y="54429"/>
                </a:cubicBezTo>
                <a:cubicBezTo>
                  <a:pt x="1373399" y="46939"/>
                  <a:pt x="1330992" y="27947"/>
                  <a:pt x="1306286" y="21771"/>
                </a:cubicBezTo>
                <a:lnTo>
                  <a:pt x="1219200" y="0"/>
                </a:lnTo>
                <a:cubicBezTo>
                  <a:pt x="1172029" y="3629"/>
                  <a:pt x="1123584" y="-589"/>
                  <a:pt x="1077686" y="10886"/>
                </a:cubicBezTo>
                <a:cubicBezTo>
                  <a:pt x="1062751" y="14620"/>
                  <a:pt x="1056856" y="33688"/>
                  <a:pt x="1045029" y="43543"/>
                </a:cubicBezTo>
                <a:cubicBezTo>
                  <a:pt x="1034978" y="51918"/>
                  <a:pt x="1022588" y="57141"/>
                  <a:pt x="1012372" y="65314"/>
                </a:cubicBezTo>
                <a:cubicBezTo>
                  <a:pt x="1004358" y="71725"/>
                  <a:pt x="996758" y="78875"/>
                  <a:pt x="990600" y="87086"/>
                </a:cubicBezTo>
                <a:cubicBezTo>
                  <a:pt x="974900" y="108019"/>
                  <a:pt x="947057" y="152400"/>
                  <a:pt x="947057" y="152400"/>
                </a:cubicBezTo>
                <a:cubicBezTo>
                  <a:pt x="943429" y="163286"/>
                  <a:pt x="942075" y="175218"/>
                  <a:pt x="936172" y="185057"/>
                </a:cubicBezTo>
                <a:cubicBezTo>
                  <a:pt x="930892" y="193858"/>
                  <a:pt x="920811" y="198815"/>
                  <a:pt x="914400" y="206829"/>
                </a:cubicBezTo>
                <a:cubicBezTo>
                  <a:pt x="906227" y="217045"/>
                  <a:pt x="898480" y="227784"/>
                  <a:pt x="892629" y="239486"/>
                </a:cubicBezTo>
                <a:cubicBezTo>
                  <a:pt x="887497" y="249749"/>
                  <a:pt x="888108" y="262596"/>
                  <a:pt x="881743" y="272143"/>
                </a:cubicBezTo>
                <a:cubicBezTo>
                  <a:pt x="873204" y="284952"/>
                  <a:pt x="858941" y="292973"/>
                  <a:pt x="849086" y="304800"/>
                </a:cubicBezTo>
                <a:cubicBezTo>
                  <a:pt x="840711" y="314851"/>
                  <a:pt x="836566" y="328206"/>
                  <a:pt x="827315" y="337457"/>
                </a:cubicBezTo>
                <a:cubicBezTo>
                  <a:pt x="802256" y="362516"/>
                  <a:pt x="784426" y="361787"/>
                  <a:pt x="751115" y="370114"/>
                </a:cubicBezTo>
                <a:cubicBezTo>
                  <a:pt x="707572" y="366486"/>
                  <a:pt x="663585" y="366412"/>
                  <a:pt x="620486" y="359229"/>
                </a:cubicBezTo>
                <a:cubicBezTo>
                  <a:pt x="597849" y="355456"/>
                  <a:pt x="577436" y="343023"/>
                  <a:pt x="555172" y="337457"/>
                </a:cubicBezTo>
                <a:cubicBezTo>
                  <a:pt x="540658" y="333828"/>
                  <a:pt x="526014" y="330681"/>
                  <a:pt x="511629" y="326571"/>
                </a:cubicBezTo>
                <a:cubicBezTo>
                  <a:pt x="500596" y="323419"/>
                  <a:pt x="490042" y="318705"/>
                  <a:pt x="478972" y="315686"/>
                </a:cubicBezTo>
                <a:cubicBezTo>
                  <a:pt x="450104" y="307813"/>
                  <a:pt x="420273" y="303376"/>
                  <a:pt x="391886" y="293914"/>
                </a:cubicBezTo>
                <a:cubicBezTo>
                  <a:pt x="360764" y="283541"/>
                  <a:pt x="349854" y="278977"/>
                  <a:pt x="315686" y="272143"/>
                </a:cubicBezTo>
                <a:cubicBezTo>
                  <a:pt x="294043" y="267814"/>
                  <a:pt x="272143" y="264886"/>
                  <a:pt x="250372" y="261257"/>
                </a:cubicBezTo>
                <a:cubicBezTo>
                  <a:pt x="206829" y="264886"/>
                  <a:pt x="161962" y="260885"/>
                  <a:pt x="119743" y="272143"/>
                </a:cubicBezTo>
                <a:cubicBezTo>
                  <a:pt x="104868" y="276110"/>
                  <a:pt x="95625" y="291991"/>
                  <a:pt x="87086" y="304800"/>
                </a:cubicBezTo>
                <a:cubicBezTo>
                  <a:pt x="80838" y="314173"/>
                  <a:pt x="66767" y="375190"/>
                  <a:pt x="65315" y="381000"/>
                </a:cubicBezTo>
                <a:cubicBezTo>
                  <a:pt x="58058" y="373743"/>
                  <a:pt x="48133" y="368409"/>
                  <a:pt x="43543" y="359229"/>
                </a:cubicBezTo>
                <a:cubicBezTo>
                  <a:pt x="33280" y="338703"/>
                  <a:pt x="21772" y="293914"/>
                  <a:pt x="21772" y="293914"/>
                </a:cubicBezTo>
                <a:cubicBezTo>
                  <a:pt x="32658" y="290286"/>
                  <a:pt x="42955" y="283029"/>
                  <a:pt x="54429" y="283029"/>
                </a:cubicBezTo>
                <a:cubicBezTo>
                  <a:pt x="76949" y="283029"/>
                  <a:pt x="143553" y="289490"/>
                  <a:pt x="174172" y="304800"/>
                </a:cubicBezTo>
                <a:cubicBezTo>
                  <a:pt x="185874" y="310651"/>
                  <a:pt x="195943" y="319314"/>
                  <a:pt x="206829" y="326571"/>
                </a:cubicBezTo>
                <a:cubicBezTo>
                  <a:pt x="195943" y="333828"/>
                  <a:pt x="185874" y="342492"/>
                  <a:pt x="174172" y="348343"/>
                </a:cubicBezTo>
                <a:cubicBezTo>
                  <a:pt x="147372" y="361743"/>
                  <a:pt x="101288" y="365933"/>
                  <a:pt x="76200" y="370114"/>
                </a:cubicBezTo>
                <a:cubicBezTo>
                  <a:pt x="68943" y="355600"/>
                  <a:pt x="56724" y="342635"/>
                  <a:pt x="54429" y="326571"/>
                </a:cubicBezTo>
                <a:cubicBezTo>
                  <a:pt x="46815" y="273273"/>
                  <a:pt x="76558" y="300041"/>
                  <a:pt x="97972" y="304800"/>
                </a:cubicBezTo>
                <a:cubicBezTo>
                  <a:pt x="119518" y="309588"/>
                  <a:pt x="141515" y="312057"/>
                  <a:pt x="163286" y="315686"/>
                </a:cubicBezTo>
                <a:cubicBezTo>
                  <a:pt x="152400" y="326572"/>
                  <a:pt x="130629" y="332948"/>
                  <a:pt x="130629" y="348343"/>
                </a:cubicBezTo>
                <a:cubicBezTo>
                  <a:pt x="130629" y="359818"/>
                  <a:pt x="174319" y="340609"/>
                  <a:pt x="163286" y="337457"/>
                </a:cubicBezTo>
                <a:cubicBezTo>
                  <a:pt x="128223" y="327439"/>
                  <a:pt x="90715" y="330200"/>
                  <a:pt x="54429" y="326571"/>
                </a:cubicBezTo>
                <a:cubicBezTo>
                  <a:pt x="127945" y="302067"/>
                  <a:pt x="37452" y="326571"/>
                  <a:pt x="152400" y="326571"/>
                </a:cubicBezTo>
                <a:cubicBezTo>
                  <a:pt x="170902" y="326571"/>
                  <a:pt x="116033" y="319700"/>
                  <a:pt x="97972" y="315686"/>
                </a:cubicBezTo>
                <a:cubicBezTo>
                  <a:pt x="83367" y="312441"/>
                  <a:pt x="68943" y="308429"/>
                  <a:pt x="54429" y="304800"/>
                </a:cubicBezTo>
                <a:cubicBezTo>
                  <a:pt x="15021" y="278528"/>
                  <a:pt x="33474" y="288880"/>
                  <a:pt x="0" y="272143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905000" y="4032554"/>
            <a:ext cx="6498772" cy="768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rgbClr val="FFFF00"/>
                </a:solidFill>
              </a:rPr>
              <a:t>If the exponent of a factor is ODD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905000" y="5404154"/>
            <a:ext cx="7239000" cy="768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rgbClr val="FFFF00"/>
                </a:solidFill>
              </a:rPr>
              <a:t>If the exponent of a factor is EVEN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139043" y="4565954"/>
            <a:ext cx="8376557" cy="768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chemeClr val="bg1"/>
                </a:solidFill>
              </a:rPr>
              <a:t>then the graph </a:t>
            </a:r>
            <a:r>
              <a:rPr lang="en-US" sz="3600" u="sng" dirty="0">
                <a:solidFill>
                  <a:schemeClr val="bg1"/>
                </a:solidFill>
              </a:rPr>
              <a:t>crosses</a:t>
            </a:r>
            <a:r>
              <a:rPr lang="en-US" sz="3600" dirty="0">
                <a:solidFill>
                  <a:schemeClr val="bg1"/>
                </a:solidFill>
              </a:rPr>
              <a:t> the x-axis at (c,0)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100943" y="5926215"/>
            <a:ext cx="8376557" cy="768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chemeClr val="bg1"/>
                </a:solidFill>
              </a:rPr>
              <a:t>then the graph </a:t>
            </a:r>
            <a:r>
              <a:rPr lang="en-US" sz="3600" u="sng" dirty="0">
                <a:solidFill>
                  <a:schemeClr val="bg1"/>
                </a:solidFill>
              </a:rPr>
              <a:t>kisses</a:t>
            </a:r>
            <a:r>
              <a:rPr lang="en-US" sz="3600" dirty="0">
                <a:solidFill>
                  <a:schemeClr val="bg1"/>
                </a:solidFill>
              </a:rPr>
              <a:t> the x-axis at (c,0)</a:t>
            </a:r>
          </a:p>
        </p:txBody>
      </p:sp>
    </p:spTree>
    <p:extLst>
      <p:ext uri="{BB962C8B-B14F-4D97-AF65-F5344CB8AC3E}">
        <p14:creationId xmlns:p14="http://schemas.microsoft.com/office/powerpoint/2010/main" val="324468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62200"/>
            <a:ext cx="9753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chemeClr val="bg1"/>
                </a:solidFill>
              </a:rPr>
              <a:t>Section </a:t>
            </a:r>
            <a:r>
              <a:rPr lang="en-US" sz="8800" dirty="0" smtClean="0">
                <a:solidFill>
                  <a:schemeClr val="bg1"/>
                </a:solidFill>
              </a:rPr>
              <a:t>2.4</a:t>
            </a:r>
            <a:r>
              <a:rPr lang="en-US" sz="8800" dirty="0" smtClean="0">
                <a:solidFill>
                  <a:schemeClr val="bg1"/>
                </a:solidFill>
              </a:rPr>
              <a:t/>
            </a:r>
            <a:br>
              <a:rPr lang="en-US" sz="8800" dirty="0" smtClean="0">
                <a:solidFill>
                  <a:schemeClr val="bg1"/>
                </a:solidFill>
              </a:rPr>
            </a:br>
            <a:r>
              <a:rPr lang="en-US" sz="8800" dirty="0" smtClean="0">
                <a:solidFill>
                  <a:schemeClr val="bg1"/>
                </a:solidFill>
              </a:rPr>
              <a:t>Dividing Polynomials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37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7143" y="152401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Standard Form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67000" y="2438401"/>
            <a:ext cx="7010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FFF00"/>
                </a:solidFill>
              </a:rPr>
              <a:t>Factored Form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09800" y="311853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Factors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0" y="508317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FFF00"/>
                </a:solidFill>
              </a:rPr>
              <a:t>Zeroes</a:t>
            </a:r>
          </a:p>
        </p:txBody>
      </p:sp>
      <p:sp>
        <p:nvSpPr>
          <p:cNvPr id="7" name="Down Arrow 6"/>
          <p:cNvSpPr/>
          <p:nvPr/>
        </p:nvSpPr>
        <p:spPr>
          <a:xfrm>
            <a:off x="776488" y="1062040"/>
            <a:ext cx="1752600" cy="4751386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 rot="10800000">
            <a:off x="9463288" y="1062040"/>
            <a:ext cx="1752600" cy="4751387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09900" y="1295401"/>
            <a:ext cx="617220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prstClr val="white"/>
                </a:solidFill>
              </a:rPr>
              <a:t>Rational Zero Theorem</a:t>
            </a:r>
            <a:br>
              <a:rPr lang="en-US" sz="2800" dirty="0">
                <a:solidFill>
                  <a:prstClr val="white"/>
                </a:solidFill>
              </a:rPr>
            </a:br>
            <a:r>
              <a:rPr lang="en-US" sz="2800" dirty="0">
                <a:solidFill>
                  <a:prstClr val="white"/>
                </a:solidFill>
              </a:rPr>
              <a:t>Long Division, Synthetic Division, Factoring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09900" y="3863976"/>
            <a:ext cx="617220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prstClr val="white"/>
                </a:solidFill>
              </a:rPr>
              <a:t>Zero Product Property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-442712" y="2680488"/>
            <a:ext cx="4191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Quadratic Formula, </a:t>
            </a:r>
            <a:r>
              <a:rPr lang="en-US" sz="28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/>
            </a:r>
            <a:br>
              <a:rPr lang="en-US" sz="28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</a:br>
            <a:r>
              <a:rPr lang="en-US" sz="28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Square </a:t>
            </a:r>
            <a:r>
              <a:rPr lang="en-US" sz="2800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Root </a:t>
            </a:r>
            <a:r>
              <a:rPr lang="en-US" sz="28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Method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774373" y="1779915"/>
            <a:ext cx="3385458" cy="523220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Only with Quadratics</a:t>
            </a:r>
          </a:p>
        </p:txBody>
      </p:sp>
      <p:sp>
        <p:nvSpPr>
          <p:cNvPr id="12" name="Bent Arrow 11"/>
          <p:cNvSpPr/>
          <p:nvPr/>
        </p:nvSpPr>
        <p:spPr>
          <a:xfrm rot="10800000">
            <a:off x="2214889" y="3834102"/>
            <a:ext cx="352024" cy="503579"/>
          </a:xfrm>
          <a:prstGeom prst="bentArrow">
            <a:avLst>
              <a:gd name="adj1" fmla="val 43994"/>
              <a:gd name="adj2" fmla="val 50000"/>
              <a:gd name="adj3" fmla="val 46380"/>
              <a:gd name="adj4" fmla="val 2828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048000" y="4343401"/>
            <a:ext cx="617220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prstClr val="white"/>
                </a:solidFill>
              </a:rPr>
              <a:t>If </a:t>
            </a:r>
            <a:r>
              <a:rPr lang="en-US" sz="2800" dirty="0" err="1">
                <a:solidFill>
                  <a:prstClr val="white"/>
                </a:solidFill>
              </a:rPr>
              <a:t>ab</a:t>
            </a:r>
            <a:r>
              <a:rPr lang="en-US" sz="2800" dirty="0">
                <a:solidFill>
                  <a:prstClr val="white"/>
                </a:solidFill>
              </a:rPr>
              <a:t> = 0 then either a = 0 or b = 0</a:t>
            </a:r>
          </a:p>
        </p:txBody>
      </p:sp>
    </p:spTree>
    <p:extLst>
      <p:ext uri="{BB962C8B-B14F-4D97-AF65-F5344CB8AC3E}">
        <p14:creationId xmlns:p14="http://schemas.microsoft.com/office/powerpoint/2010/main" val="129821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 animBg="1"/>
      <p:bldP spid="9" grpId="0"/>
      <p:bldP spid="10" grpId="0"/>
      <p:bldP spid="3" grpId="0"/>
      <p:bldP spid="11" grpId="0" animBg="1"/>
      <p:bldP spid="12" grpId="0" animBg="1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</TotalTime>
  <Words>1008</Words>
  <Application>Microsoft Office PowerPoint</Application>
  <PresentationFormat>Widescreen</PresentationFormat>
  <Paragraphs>250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Cambria Math</vt:lpstr>
      <vt:lpstr>Office Theme</vt:lpstr>
      <vt:lpstr>Section 2.3 Higher Order Polynomials</vt:lpstr>
      <vt:lpstr>A polynomial of degree n has n complex zeroes (real and nonreal).  Some of these zeroes may be repeated.  Look at the degree, it’ll tell you how many zeroes you’ll have</vt:lpstr>
      <vt:lpstr>PowerPoint Presentation</vt:lpstr>
      <vt:lpstr>PowerPoint Presentation</vt:lpstr>
      <vt:lpstr>#2 Factoring </vt:lpstr>
      <vt:lpstr>Standard Form</vt:lpstr>
      <vt:lpstr>Multiplicity</vt:lpstr>
      <vt:lpstr>Section 2.4 Dividing Polynomials</vt:lpstr>
      <vt:lpstr>Standard Form</vt:lpstr>
      <vt:lpstr>Vocabulary</vt:lpstr>
      <vt:lpstr>Long Division</vt:lpstr>
      <vt:lpstr>Synthetic Division</vt:lpstr>
      <vt:lpstr>PowerPoint Presentation</vt:lpstr>
      <vt:lpstr>Standard Form</vt:lpstr>
      <vt:lpstr>PowerPoint Presentation</vt:lpstr>
      <vt:lpstr>Standard Form</vt:lpstr>
      <vt:lpstr>PowerPoint Presentation</vt:lpstr>
      <vt:lpstr>Standard Form</vt:lpstr>
      <vt:lpstr>PowerPoint Presentation</vt:lpstr>
      <vt:lpstr>Section 2.5 Zeroes</vt:lpstr>
      <vt:lpstr>A polynomial of degree n has n complex zeroes (real and nonreal).  Some of these zeroes may be repeated.  Look at the degree, it’ll tell you how many complex zeroes you’ll have</vt:lpstr>
      <vt:lpstr>PowerPoint Presentation</vt:lpstr>
      <vt:lpstr>Complex Zeroes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Form</dc:title>
  <dc:creator>Cooper, David J</dc:creator>
  <cp:lastModifiedBy>Cooper, David J</cp:lastModifiedBy>
  <cp:revision>52</cp:revision>
  <cp:lastPrinted>2014-09-26T13:21:53Z</cp:lastPrinted>
  <dcterms:created xsi:type="dcterms:W3CDTF">2012-10-12T14:56:00Z</dcterms:created>
  <dcterms:modified xsi:type="dcterms:W3CDTF">2017-10-09T16:01:32Z</dcterms:modified>
</cp:coreProperties>
</file>