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73" r:id="rId3"/>
    <p:sldId id="274" r:id="rId4"/>
    <p:sldId id="275" r:id="rId5"/>
    <p:sldId id="270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4BCB1-651F-42DA-A399-B9B2E2028CE8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69EFB-8441-44CE-A9AE-DB1C45CDB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52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399A-3664-4A3A-A4A9-5A60D0E48496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38F4D-9D15-4887-B747-653A03E9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  <a:solidFill>
            <a:srgbClr val="FF9900"/>
          </a:solidFill>
          <a:ln/>
        </p:spPr>
        <p:txBody>
          <a:bodyPr>
            <a:normAutofit/>
          </a:bodyPr>
          <a:lstStyle/>
          <a:p>
            <a:r>
              <a:rPr lang="en-US" b="0" dirty="0" smtClean="0"/>
              <a:t>Polynomial Functions!</a:t>
            </a:r>
            <a:endParaRPr lang="en-US" b="0" dirty="0"/>
          </a:p>
        </p:txBody>
      </p:sp>
      <p:sp>
        <p:nvSpPr>
          <p:cNvPr id="2" name="TextBox 1"/>
          <p:cNvSpPr txBox="1"/>
          <p:nvPr/>
        </p:nvSpPr>
        <p:spPr>
          <a:xfrm>
            <a:off x="2209800" y="2514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Many Terms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  <a:ln/>
        </p:spPr>
        <p:txBody>
          <a:bodyPr/>
          <a:lstStyle/>
          <a:p>
            <a:r>
              <a:rPr lang="en-US" dirty="0" smtClean="0"/>
              <a:t>Symbolic Definition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563469"/>
                <a:ext cx="914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𝑛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𝑛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∙∙∙+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63469"/>
                <a:ext cx="9144000" cy="646331"/>
              </a:xfrm>
              <a:prstGeom prst="rect">
                <a:avLst/>
              </a:prstGeom>
              <a:blipFill rotWithShape="0">
                <a:blip r:embed="rId2"/>
                <a:stretch>
                  <a:fillRect t="-13084" b="-34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43000" y="4724400"/>
                <a:ext cx="66294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4400" b="0" i="1" dirty="0" smtClean="0"/>
                  <a:t> = </a:t>
                </a:r>
                <a:r>
                  <a:rPr lang="en-US" sz="4400" b="0" dirty="0" smtClean="0"/>
                  <a:t>degree of polynomial</a:t>
                </a:r>
                <a:endParaRPr lang="en-US" sz="4400" b="0" i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4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4400" i="1" dirty="0" smtClean="0"/>
                  <a:t> = leading coefficient</a:t>
                </a:r>
                <a:endParaRPr lang="en-US" sz="44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724400"/>
                <a:ext cx="6629400" cy="1446550"/>
              </a:xfrm>
              <a:prstGeom prst="rect">
                <a:avLst/>
              </a:prstGeom>
              <a:blipFill rotWithShape="0">
                <a:blip r:embed="rId3"/>
                <a:stretch>
                  <a:fillRect t="-8439" b="-19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5800" y="2397827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/>
              <a:t>Standard Form</a:t>
            </a:r>
            <a:endParaRPr lang="en-US" sz="44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240971" y="3104609"/>
            <a:ext cx="7445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Exponents are in descending order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1857" y="3757150"/>
            <a:ext cx="7445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Exponents are positive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  <a:ln/>
        </p:spPr>
        <p:txBody>
          <a:bodyPr/>
          <a:lstStyle/>
          <a:p>
            <a:r>
              <a:rPr lang="en-US" dirty="0" smtClean="0"/>
              <a:t>Labeling Polynomial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2209800"/>
                <a:ext cx="914400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Zero Function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800" dirty="0" smtClean="0"/>
                  <a:t>			Undefined</a:t>
                </a:r>
              </a:p>
              <a:p>
                <a:r>
                  <a:rPr lang="en-US" sz="2800" dirty="0" smtClean="0"/>
                  <a:t>Constant Function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  (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≠0)</m:t>
                    </m:r>
                  </m:oMath>
                </a14:m>
                <a:r>
                  <a:rPr lang="en-US" sz="2400" dirty="0" smtClean="0"/>
                  <a:t>			0</a:t>
                </a:r>
              </a:p>
              <a:p>
                <a:r>
                  <a:rPr lang="en-US" sz="2800" dirty="0" smtClean="0"/>
                  <a:t>Linear Function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𝑎𝑥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</a:rPr>
                      <m:t>  (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≠0)</m:t>
                    </m:r>
                  </m:oMath>
                </a14:m>
                <a:r>
                  <a:rPr lang="en-US" sz="2400" dirty="0" smtClean="0"/>
                  <a:t>		1</a:t>
                </a:r>
              </a:p>
              <a:p>
                <a:r>
                  <a:rPr lang="en-US" sz="2800" dirty="0" smtClean="0"/>
                  <a:t>Quadratic Function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𝑏𝑥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2400" b="0" i="1" dirty="0" smtClean="0">
                    <a:latin typeface="Cambria Math"/>
                  </a:rPr>
                  <a:t>		</a:t>
                </a:r>
                <a:r>
                  <a:rPr lang="en-US" sz="2400" b="0" dirty="0" smtClean="0">
                    <a:latin typeface="Cambria Math"/>
                  </a:rPr>
                  <a:t>2</a:t>
                </a:r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≠0)</m:t>
                      </m:r>
                    </m:oMath>
                  </m:oMathPara>
                </a14:m>
                <a:endParaRPr lang="en-US" sz="2400" dirty="0" smtClean="0"/>
              </a:p>
              <a:p>
                <a:r>
                  <a:rPr lang="en-US" sz="2800" dirty="0" smtClean="0"/>
                  <a:t>Cubic Function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𝑏𝑥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𝑐𝑥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400" dirty="0" smtClean="0"/>
                  <a:t>		3</a:t>
                </a:r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			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≠0)</m:t>
                    </m:r>
                  </m:oMath>
                </a14:m>
                <a:r>
                  <a:rPr lang="en-US" sz="2400" dirty="0" smtClean="0"/>
                  <a:t>	</a:t>
                </a:r>
              </a:p>
              <a:p>
                <a:r>
                  <a:rPr lang="en-US" sz="2800" dirty="0" err="1" smtClean="0"/>
                  <a:t>Quarctic</a:t>
                </a:r>
                <a:r>
                  <a:rPr lang="en-US" sz="2800" dirty="0" smtClean="0"/>
                  <a:t> Function		and so on…				</a:t>
                </a:r>
                <a:r>
                  <a:rPr lang="en-US" sz="2400" dirty="0" smtClean="0"/>
                  <a:t>4</a:t>
                </a:r>
                <a:endParaRPr lang="en-US" sz="2800" dirty="0" smtClean="0"/>
              </a:p>
              <a:p>
                <a:r>
                  <a:rPr lang="en-US" sz="2800" dirty="0" err="1" smtClean="0"/>
                  <a:t>Quintic</a:t>
                </a:r>
                <a:r>
                  <a:rPr lang="en-US" sz="2800" dirty="0" smtClean="0"/>
                  <a:t> Function							</a:t>
                </a:r>
                <a:r>
                  <a:rPr lang="en-US" sz="2400" dirty="0" smtClean="0"/>
                  <a:t>5</a:t>
                </a:r>
                <a:endParaRPr lang="en-US" sz="2800" dirty="0" smtClean="0"/>
              </a:p>
              <a:p>
                <a:r>
                  <a:rPr lang="en-US" sz="2800" dirty="0" err="1" smtClean="0"/>
                  <a:t>Sextic</a:t>
                </a:r>
                <a:r>
                  <a:rPr lang="en-US" sz="2800" dirty="0" smtClean="0"/>
                  <a:t> Function							</a:t>
                </a:r>
                <a:r>
                  <a:rPr lang="en-US" sz="2400" dirty="0" smtClean="0"/>
                  <a:t>6</a:t>
                </a:r>
              </a:p>
              <a:p>
                <a:r>
                  <a:rPr lang="en-US" sz="2800" dirty="0" smtClean="0"/>
                  <a:t>Septic Function</a:t>
                </a:r>
                <a:r>
                  <a:rPr lang="en-US" sz="2400" dirty="0" smtClean="0"/>
                  <a:t>							7</a:t>
                </a:r>
                <a:endParaRPr lang="en-US" sz="28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09800"/>
                <a:ext cx="9144000" cy="4708981"/>
              </a:xfrm>
              <a:prstGeom prst="rect">
                <a:avLst/>
              </a:prstGeom>
              <a:blipFill rotWithShape="0">
                <a:blip r:embed="rId2"/>
                <a:stretch>
                  <a:fillRect l="-1333" t="-1295" b="-27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Name			Form			Degree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427038"/>
            <a:ext cx="8229600" cy="1143000"/>
          </a:xfrm>
          <a:prstGeom prst="rect">
            <a:avLst/>
          </a:prstGeom>
          <a:solidFill>
            <a:srgbClr val="FF99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0" y="1524000"/>
                <a:ext cx="4724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524000"/>
                <a:ext cx="4724400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334000" y="2438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85270" y="28295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output</a:t>
            </a:r>
            <a:endParaRPr lang="en-US" sz="2800" dirty="0"/>
          </a:p>
        </p:txBody>
      </p:sp>
      <p:cxnSp>
        <p:nvCxnSpPr>
          <p:cNvPr id="9" name="Curved Connector 8"/>
          <p:cNvCxnSpPr/>
          <p:nvPr/>
        </p:nvCxnSpPr>
        <p:spPr>
          <a:xfrm rot="16200000" flipV="1">
            <a:off x="5475784" y="2296617"/>
            <a:ext cx="249832" cy="228600"/>
          </a:xfrm>
          <a:prstGeom prst="curvedConnector3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16200000">
            <a:off x="5093643" y="1992957"/>
            <a:ext cx="328315" cy="1524001"/>
          </a:xfrm>
          <a:prstGeom prst="lef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52600" y="3200400"/>
                <a:ext cx="6019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00400"/>
                <a:ext cx="6019800" cy="7694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3400" y="3886200"/>
                <a:ext cx="8229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+5(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𝑖𝑛𝑝𝑢𝑡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)−7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886200"/>
                <a:ext cx="8229600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473714"/>
                <a:ext cx="8229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𝑜𝑢𝑡𝑝𝑢𝑡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𝑖𝑛𝑝𝑢𝑡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+5(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𝑖𝑛𝑝𝑢𝑡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)−7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473714"/>
                <a:ext cx="8229600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-84438" y="6096000"/>
                <a:ext cx="427543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4438" y="6096000"/>
                <a:ext cx="4275438" cy="7694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5162" y="5029200"/>
                <a:ext cx="8229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𝑖𝑛𝑝𝑢𝑡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𝑜𝑢𝑡𝑝𝑢𝑡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62" y="5029200"/>
                <a:ext cx="8229600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3400" y="5540514"/>
                <a:ext cx="8229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540514"/>
                <a:ext cx="8229600" cy="7078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895600" y="6088559"/>
                <a:ext cx="427543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6088559"/>
                <a:ext cx="4275438" cy="76944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86400" y="6053407"/>
                <a:ext cx="427543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𝑠𝑙𝑜𝑝𝑒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6053407"/>
                <a:ext cx="4275438" cy="76944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4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US" dirty="0" smtClean="0"/>
              <a:t>Vertex (Transformation)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1752600"/>
                <a:ext cx="8229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r>
                        <a:rPr lang="en-US" sz="4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4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4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/>
                        </a:rPr>
                        <m:t>+</m:t>
                      </m:r>
                      <m:r>
                        <a:rPr lang="en-US" sz="4400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822960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7200" y="25908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Look familiar?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3200400"/>
                <a:ext cx="845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4000" dirty="0" smtClean="0"/>
                  <a:t> = vertical stretch/shrink thing (factor)</a:t>
                </a:r>
                <a:endParaRPr lang="en-US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00400"/>
                <a:ext cx="8458200" cy="707886"/>
              </a:xfrm>
              <a:prstGeom prst="rect">
                <a:avLst/>
              </a:prstGeom>
              <a:blipFill rotWithShape="0">
                <a:blip r:embed="rId3"/>
                <a:stretch>
                  <a:fillRect t="-15517" r="-72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8086" y="3657600"/>
                <a:ext cx="845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4000" dirty="0" smtClean="0"/>
                  <a:t> = horizontal shift</a:t>
                </a:r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6" y="3657600"/>
                <a:ext cx="8458200" cy="707886"/>
              </a:xfrm>
              <a:prstGeom prst="rect">
                <a:avLst/>
              </a:prstGeom>
              <a:blipFill rotWithShape="0">
                <a:blip r:embed="rId4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8086" y="4114800"/>
                <a:ext cx="845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4000" dirty="0" smtClean="0"/>
                  <a:t> = vertical shift</a:t>
                </a:r>
                <a:endParaRPr lang="en-US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6" y="4114800"/>
                <a:ext cx="8458200" cy="707886"/>
              </a:xfrm>
              <a:prstGeom prst="rect">
                <a:avLst/>
              </a:prstGeom>
              <a:blipFill rotWithShape="0">
                <a:blip r:embed="rId5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8086" y="4572000"/>
                <a:ext cx="845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 smtClean="0"/>
                  <a:t> = where the vertex is!</a:t>
                </a:r>
                <a:endParaRPr lang="en-US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6" y="4572000"/>
                <a:ext cx="8458200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8086" y="5105400"/>
                <a:ext cx="845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4000" dirty="0" smtClean="0"/>
                  <a:t>  line of symmetry</a:t>
                </a:r>
                <a:endParaRPr lang="en-US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6" y="5105400"/>
                <a:ext cx="8458200" cy="707886"/>
              </a:xfrm>
              <a:prstGeom prst="rect">
                <a:avLst/>
              </a:prstGeom>
              <a:blipFill rotWithShape="0">
                <a:blip r:embed="rId7"/>
                <a:stretch>
                  <a:fillRect t="-15517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68086" y="5638800"/>
                <a:ext cx="84582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𝑖𝑛𝑡𝑒𝑟𝑐𝑒𝑝𝑡𝑠</m:t>
                    </m:r>
                  </m:oMath>
                </a14:m>
                <a:r>
                  <a:rPr lang="en-US" sz="4000" dirty="0" smtClean="0"/>
                  <a:t>  </a:t>
                </a:r>
                <a:r>
                  <a:rPr lang="en-US" sz="4000" dirty="0" smtClean="0"/>
                  <a:t>use the square root method!</a:t>
                </a:r>
                <a:endParaRPr lang="en-US" sz="4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6" y="5638800"/>
                <a:ext cx="8458200" cy="1323439"/>
              </a:xfrm>
              <a:prstGeom prst="rect">
                <a:avLst/>
              </a:prstGeom>
              <a:blipFill>
                <a:blip r:embed="rId8"/>
                <a:stretch>
                  <a:fillRect l="-2596" t="-8295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1447800"/>
                <a:ext cx="8229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r>
                        <a:rPr lang="en-US" sz="4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sz="4400" b="0" i="1" smtClean="0">
                          <a:latin typeface="Cambria Math"/>
                        </a:rPr>
                        <m:t>+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47800"/>
                <a:ext cx="8229600" cy="7694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2133600"/>
                <a:ext cx="845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3600" dirty="0" smtClean="0"/>
                  <a:t> = vertical stretch/shrink thing (factor)</a:t>
                </a:r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33600"/>
                <a:ext cx="8458200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" y="2667000"/>
                <a:ext cx="8458200" cy="890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 smtClean="0"/>
                  <a:t> = horizontal shift (x value of vertex)</a:t>
                </a:r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667000"/>
                <a:ext cx="8458200" cy="890244"/>
              </a:xfrm>
              <a:prstGeom prst="rect">
                <a:avLst/>
              </a:prstGeom>
              <a:blipFill rotWithShape="0">
                <a:blip r:embed="rId4"/>
                <a:stretch>
                  <a:fillRect b="-11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8086" y="3505200"/>
                <a:ext cx="8458200" cy="890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 smtClean="0"/>
                  <a:t>) = vertical shift (y value of vertex)</a:t>
                </a:r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6" y="3505200"/>
                <a:ext cx="8458200" cy="890244"/>
              </a:xfrm>
              <a:prstGeom prst="rect">
                <a:avLst/>
              </a:prstGeom>
              <a:blipFill rotWithShape="0">
                <a:blip r:embed="rId5"/>
                <a:stretch>
                  <a:fillRect b="-12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" y="4419600"/>
                <a:ext cx="8458200" cy="890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m:rPr>
                        <m:nor/>
                      </m:rPr>
                      <a:rPr lang="en-US" sz="3600" dirty="0"/>
                      <m:t>)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 smtClean="0"/>
                  <a:t> = where the vertex is!</a:t>
                </a:r>
                <a:endParaRPr lang="en-US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419600"/>
                <a:ext cx="8458200" cy="890244"/>
              </a:xfrm>
              <a:prstGeom prst="rect">
                <a:avLst/>
              </a:prstGeom>
              <a:blipFill rotWithShape="0">
                <a:blip r:embed="rId6"/>
                <a:stretch>
                  <a:fillRect b="-12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8086" y="5257800"/>
                <a:ext cx="8458200" cy="890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 smtClean="0"/>
                  <a:t>   line of symmetry</a:t>
                </a:r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6" y="5257800"/>
                <a:ext cx="8458200" cy="890244"/>
              </a:xfrm>
              <a:prstGeom prst="rect">
                <a:avLst/>
              </a:prstGeom>
              <a:blipFill rotWithShape="0">
                <a:blip r:embed="rId7"/>
                <a:stretch>
                  <a:fillRect b="-11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8086" y="6135469"/>
                <a:ext cx="89045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𝑖𝑛𝑡𝑒𝑟𝑐𝑒𝑝𝑡𝑠</m:t>
                    </m:r>
                  </m:oMath>
                </a14:m>
                <a:r>
                  <a:rPr lang="en-US" sz="3600" dirty="0" smtClean="0"/>
                  <a:t> = factor or quadratic formula</a:t>
                </a:r>
                <a:endParaRPr lang="en-US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6" y="6135469"/>
                <a:ext cx="8904514" cy="646331"/>
              </a:xfrm>
              <a:prstGeom prst="rect">
                <a:avLst/>
              </a:prstGeom>
              <a:blipFill rotWithShape="0">
                <a:blip r:embed="rId8"/>
                <a:stretch>
                  <a:fillRect t="-14019" b="-33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53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US" dirty="0" smtClean="0"/>
              <a:t>Intercept (Factored)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1524000"/>
                <a:ext cx="8229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r>
                        <a:rPr lang="en-US" sz="4400" b="0" i="1" smtClean="0"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8229600" cy="7694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2209800"/>
                <a:ext cx="845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4000" dirty="0" smtClean="0"/>
                  <a:t> = vertical stretch/shrink thing (factor)</a:t>
                </a:r>
                <a:endParaRPr lang="en-US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209800"/>
                <a:ext cx="8458200" cy="707886"/>
              </a:xfrm>
              <a:prstGeom prst="rect">
                <a:avLst/>
              </a:prstGeom>
              <a:blipFill rotWithShape="0">
                <a:blip r:embed="rId3"/>
                <a:stretch>
                  <a:fillRect t="-15517" r="-72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" y="2721114"/>
                <a:ext cx="845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4000" dirty="0" smtClean="0"/>
                  <a:t> = x-intercepts</a:t>
                </a:r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21114"/>
                <a:ext cx="8458200" cy="707886"/>
              </a:xfrm>
              <a:prstGeom prst="rect">
                <a:avLst/>
              </a:prstGeom>
              <a:blipFill rotWithShape="0">
                <a:blip r:embed="rId4"/>
                <a:stretch>
                  <a:fillRect t="-15385" b="-35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8086" y="3352800"/>
                <a:ext cx="8458200" cy="946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/>
                  <a:t> = x value of vertex</a:t>
                </a:r>
                <a:endParaRPr lang="en-US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6" y="3352800"/>
                <a:ext cx="8458200" cy="946606"/>
              </a:xfrm>
              <a:prstGeom prst="rect">
                <a:avLst/>
              </a:prstGeom>
              <a:blipFill rotWithShape="0">
                <a:blip r:embed="rId5"/>
                <a:stretch>
                  <a:fillRect b="-13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" y="4191000"/>
                <a:ext cx="8458200" cy="978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/>
                  <a:t>) </a:t>
                </a:r>
                <a:r>
                  <a:rPr lang="en-US" sz="4000" dirty="0" smtClean="0"/>
                  <a:t>= y value of vertex</a:t>
                </a:r>
                <a:endParaRPr lang="en-US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191000"/>
                <a:ext cx="8458200" cy="978922"/>
              </a:xfrm>
              <a:prstGeom prst="rect">
                <a:avLst/>
              </a:prstGeom>
              <a:blipFill rotWithShape="0">
                <a:blip r:embed="rId6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8086" y="5029200"/>
                <a:ext cx="8458200" cy="978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/>
                  <a:t>  line of symmetry</a:t>
                </a:r>
                <a:endParaRPr lang="en-US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6" y="5029200"/>
                <a:ext cx="8458200" cy="978922"/>
              </a:xfrm>
              <a:prstGeom prst="rect">
                <a:avLst/>
              </a:prstGeom>
              <a:blipFill rotWithShape="0">
                <a:blip r:embed="rId7"/>
                <a:stretch>
                  <a:fillRect b="-9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8086" y="6135469"/>
                <a:ext cx="86759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𝑖𝑛𝑡𝑒𝑟𝑐𝑒𝑝𝑡𝑠</m:t>
                    </m:r>
                  </m:oMath>
                </a14:m>
                <a:r>
                  <a:rPr lang="en-US" sz="3600" dirty="0" smtClean="0"/>
                  <a:t>  set each factor equal to zero</a:t>
                </a:r>
                <a:endParaRPr lang="en-US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6" y="6135469"/>
                <a:ext cx="8675914" cy="646331"/>
              </a:xfrm>
              <a:prstGeom prst="rect">
                <a:avLst/>
              </a:prstGeom>
              <a:blipFill rotWithShape="0">
                <a:blip r:embed="rId8"/>
                <a:stretch>
                  <a:fillRect t="-14019" r="-914" b="-33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84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US" dirty="0" smtClean="0"/>
              <a:t>Translate between the Forms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81164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Vertex 	       Standard            Intercept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3106982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distribute and combine like terms</a:t>
            </a:r>
            <a:endParaRPr lang="en-US" sz="3600" dirty="0"/>
          </a:p>
        </p:txBody>
      </p:sp>
      <p:sp>
        <p:nvSpPr>
          <p:cNvPr id="16" name="Freeform 15"/>
          <p:cNvSpPr/>
          <p:nvPr/>
        </p:nvSpPr>
        <p:spPr>
          <a:xfrm>
            <a:off x="1491343" y="2479692"/>
            <a:ext cx="2242457" cy="535651"/>
          </a:xfrm>
          <a:custGeom>
            <a:avLst/>
            <a:gdLst>
              <a:gd name="connsiteX0" fmla="*/ 0 w 2612990"/>
              <a:gd name="connsiteY0" fmla="*/ 78451 h 535651"/>
              <a:gd name="connsiteX1" fmla="*/ 54428 w 2612990"/>
              <a:gd name="connsiteY1" fmla="*/ 154651 h 535651"/>
              <a:gd name="connsiteX2" fmla="*/ 76200 w 2612990"/>
              <a:gd name="connsiteY2" fmla="*/ 176422 h 535651"/>
              <a:gd name="connsiteX3" fmla="*/ 217714 w 2612990"/>
              <a:gd name="connsiteY3" fmla="*/ 274394 h 535651"/>
              <a:gd name="connsiteX4" fmla="*/ 261257 w 2612990"/>
              <a:gd name="connsiteY4" fmla="*/ 296165 h 535651"/>
              <a:gd name="connsiteX5" fmla="*/ 337457 w 2612990"/>
              <a:gd name="connsiteY5" fmla="*/ 307051 h 535651"/>
              <a:gd name="connsiteX6" fmla="*/ 391886 w 2612990"/>
              <a:gd name="connsiteY6" fmla="*/ 339708 h 535651"/>
              <a:gd name="connsiteX7" fmla="*/ 457200 w 2612990"/>
              <a:gd name="connsiteY7" fmla="*/ 361479 h 535651"/>
              <a:gd name="connsiteX8" fmla="*/ 511628 w 2612990"/>
              <a:gd name="connsiteY8" fmla="*/ 383251 h 535651"/>
              <a:gd name="connsiteX9" fmla="*/ 587828 w 2612990"/>
              <a:gd name="connsiteY9" fmla="*/ 405022 h 535651"/>
              <a:gd name="connsiteX10" fmla="*/ 729343 w 2612990"/>
              <a:gd name="connsiteY10" fmla="*/ 437679 h 535651"/>
              <a:gd name="connsiteX11" fmla="*/ 849086 w 2612990"/>
              <a:gd name="connsiteY11" fmla="*/ 470337 h 535651"/>
              <a:gd name="connsiteX12" fmla="*/ 903514 w 2612990"/>
              <a:gd name="connsiteY12" fmla="*/ 492108 h 535651"/>
              <a:gd name="connsiteX13" fmla="*/ 1001486 w 2612990"/>
              <a:gd name="connsiteY13" fmla="*/ 513879 h 535651"/>
              <a:gd name="connsiteX14" fmla="*/ 1262743 w 2612990"/>
              <a:gd name="connsiteY14" fmla="*/ 535651 h 535651"/>
              <a:gd name="connsiteX15" fmla="*/ 1589314 w 2612990"/>
              <a:gd name="connsiteY15" fmla="*/ 524765 h 535651"/>
              <a:gd name="connsiteX16" fmla="*/ 1665514 w 2612990"/>
              <a:gd name="connsiteY16" fmla="*/ 492108 h 535651"/>
              <a:gd name="connsiteX17" fmla="*/ 1774371 w 2612990"/>
              <a:gd name="connsiteY17" fmla="*/ 470337 h 535651"/>
              <a:gd name="connsiteX18" fmla="*/ 1861457 w 2612990"/>
              <a:gd name="connsiteY18" fmla="*/ 448565 h 535651"/>
              <a:gd name="connsiteX19" fmla="*/ 1981200 w 2612990"/>
              <a:gd name="connsiteY19" fmla="*/ 415908 h 535651"/>
              <a:gd name="connsiteX20" fmla="*/ 2013857 w 2612990"/>
              <a:gd name="connsiteY20" fmla="*/ 394137 h 535651"/>
              <a:gd name="connsiteX21" fmla="*/ 2079171 w 2612990"/>
              <a:gd name="connsiteY21" fmla="*/ 372365 h 535651"/>
              <a:gd name="connsiteX22" fmla="*/ 2111828 w 2612990"/>
              <a:gd name="connsiteY22" fmla="*/ 350594 h 535651"/>
              <a:gd name="connsiteX23" fmla="*/ 2177143 w 2612990"/>
              <a:gd name="connsiteY23" fmla="*/ 328822 h 535651"/>
              <a:gd name="connsiteX24" fmla="*/ 2242457 w 2612990"/>
              <a:gd name="connsiteY24" fmla="*/ 296165 h 535651"/>
              <a:gd name="connsiteX25" fmla="*/ 2340428 w 2612990"/>
              <a:gd name="connsiteY25" fmla="*/ 252622 h 535651"/>
              <a:gd name="connsiteX26" fmla="*/ 2373086 w 2612990"/>
              <a:gd name="connsiteY26" fmla="*/ 241737 h 535651"/>
              <a:gd name="connsiteX27" fmla="*/ 2427514 w 2612990"/>
              <a:gd name="connsiteY27" fmla="*/ 198194 h 535651"/>
              <a:gd name="connsiteX28" fmla="*/ 2471057 w 2612990"/>
              <a:gd name="connsiteY28" fmla="*/ 143765 h 535651"/>
              <a:gd name="connsiteX29" fmla="*/ 2525486 w 2612990"/>
              <a:gd name="connsiteY29" fmla="*/ 100222 h 535651"/>
              <a:gd name="connsiteX30" fmla="*/ 2569028 w 2612990"/>
              <a:gd name="connsiteY30" fmla="*/ 34908 h 535651"/>
              <a:gd name="connsiteX31" fmla="*/ 2579914 w 2612990"/>
              <a:gd name="connsiteY31" fmla="*/ 2251 h 535651"/>
              <a:gd name="connsiteX32" fmla="*/ 2547257 w 2612990"/>
              <a:gd name="connsiteY32" fmla="*/ 13137 h 535651"/>
              <a:gd name="connsiteX33" fmla="*/ 2492828 w 2612990"/>
              <a:gd name="connsiteY33" fmla="*/ 24022 h 535651"/>
              <a:gd name="connsiteX34" fmla="*/ 2427514 w 2612990"/>
              <a:gd name="connsiteY34" fmla="*/ 45794 h 535651"/>
              <a:gd name="connsiteX35" fmla="*/ 2558143 w 2612990"/>
              <a:gd name="connsiteY35" fmla="*/ 24022 h 535651"/>
              <a:gd name="connsiteX36" fmla="*/ 2590800 w 2612990"/>
              <a:gd name="connsiteY36" fmla="*/ 13137 h 535651"/>
              <a:gd name="connsiteX37" fmla="*/ 2601686 w 2612990"/>
              <a:gd name="connsiteY37" fmla="*/ 78451 h 535651"/>
              <a:gd name="connsiteX38" fmla="*/ 2590800 w 2612990"/>
              <a:gd name="connsiteY38" fmla="*/ 176422 h 535651"/>
              <a:gd name="connsiteX39" fmla="*/ 2601686 w 2612990"/>
              <a:gd name="connsiteY39" fmla="*/ 24022 h 53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612990" h="535651">
                <a:moveTo>
                  <a:pt x="0" y="78451"/>
                </a:moveTo>
                <a:cubicBezTo>
                  <a:pt x="18143" y="103851"/>
                  <a:pt x="35264" y="130012"/>
                  <a:pt x="54428" y="154651"/>
                </a:cubicBezTo>
                <a:cubicBezTo>
                  <a:pt x="60729" y="162752"/>
                  <a:pt x="67924" y="170353"/>
                  <a:pt x="76200" y="176422"/>
                </a:cubicBezTo>
                <a:cubicBezTo>
                  <a:pt x="122466" y="210350"/>
                  <a:pt x="166398" y="248737"/>
                  <a:pt x="217714" y="274394"/>
                </a:cubicBezTo>
                <a:cubicBezTo>
                  <a:pt x="232228" y="281651"/>
                  <a:pt x="245601" y="291895"/>
                  <a:pt x="261257" y="296165"/>
                </a:cubicBezTo>
                <a:cubicBezTo>
                  <a:pt x="286011" y="302916"/>
                  <a:pt x="312057" y="303422"/>
                  <a:pt x="337457" y="307051"/>
                </a:cubicBezTo>
                <a:cubicBezTo>
                  <a:pt x="355600" y="317937"/>
                  <a:pt x="372624" y="330953"/>
                  <a:pt x="391886" y="339708"/>
                </a:cubicBezTo>
                <a:cubicBezTo>
                  <a:pt x="412778" y="349204"/>
                  <a:pt x="435893" y="352956"/>
                  <a:pt x="457200" y="361479"/>
                </a:cubicBezTo>
                <a:cubicBezTo>
                  <a:pt x="475343" y="368736"/>
                  <a:pt x="493090" y="377072"/>
                  <a:pt x="511628" y="383251"/>
                </a:cubicBezTo>
                <a:cubicBezTo>
                  <a:pt x="536689" y="391605"/>
                  <a:pt x="562304" y="398215"/>
                  <a:pt x="587828" y="405022"/>
                </a:cubicBezTo>
                <a:cubicBezTo>
                  <a:pt x="666619" y="426033"/>
                  <a:pt x="661801" y="424172"/>
                  <a:pt x="729343" y="437679"/>
                </a:cubicBezTo>
                <a:cubicBezTo>
                  <a:pt x="866660" y="492608"/>
                  <a:pt x="694017" y="428046"/>
                  <a:pt x="849086" y="470337"/>
                </a:cubicBezTo>
                <a:cubicBezTo>
                  <a:pt x="867938" y="475478"/>
                  <a:pt x="885218" y="485247"/>
                  <a:pt x="903514" y="492108"/>
                </a:cubicBezTo>
                <a:cubicBezTo>
                  <a:pt x="939335" y="505541"/>
                  <a:pt x="959044" y="509635"/>
                  <a:pt x="1001486" y="513879"/>
                </a:cubicBezTo>
                <a:cubicBezTo>
                  <a:pt x="1088440" y="522574"/>
                  <a:pt x="1262743" y="535651"/>
                  <a:pt x="1262743" y="535651"/>
                </a:cubicBezTo>
                <a:cubicBezTo>
                  <a:pt x="1371600" y="532022"/>
                  <a:pt x="1480596" y="531354"/>
                  <a:pt x="1589314" y="524765"/>
                </a:cubicBezTo>
                <a:cubicBezTo>
                  <a:pt x="1615363" y="523186"/>
                  <a:pt x="1642824" y="498591"/>
                  <a:pt x="1665514" y="492108"/>
                </a:cubicBezTo>
                <a:cubicBezTo>
                  <a:pt x="1701095" y="481942"/>
                  <a:pt x="1738472" y="479312"/>
                  <a:pt x="1774371" y="470337"/>
                </a:cubicBezTo>
                <a:lnTo>
                  <a:pt x="1861457" y="448565"/>
                </a:lnTo>
                <a:cubicBezTo>
                  <a:pt x="1892729" y="441348"/>
                  <a:pt x="1954967" y="433396"/>
                  <a:pt x="1981200" y="415908"/>
                </a:cubicBezTo>
                <a:cubicBezTo>
                  <a:pt x="1992086" y="408651"/>
                  <a:pt x="2001902" y="399450"/>
                  <a:pt x="2013857" y="394137"/>
                </a:cubicBezTo>
                <a:cubicBezTo>
                  <a:pt x="2034828" y="384816"/>
                  <a:pt x="2060076" y="385095"/>
                  <a:pt x="2079171" y="372365"/>
                </a:cubicBezTo>
                <a:cubicBezTo>
                  <a:pt x="2090057" y="365108"/>
                  <a:pt x="2099873" y="355907"/>
                  <a:pt x="2111828" y="350594"/>
                </a:cubicBezTo>
                <a:cubicBezTo>
                  <a:pt x="2132799" y="341273"/>
                  <a:pt x="2158048" y="341552"/>
                  <a:pt x="2177143" y="328822"/>
                </a:cubicBezTo>
                <a:cubicBezTo>
                  <a:pt x="2270733" y="266430"/>
                  <a:pt x="2152320" y="341233"/>
                  <a:pt x="2242457" y="296165"/>
                </a:cubicBezTo>
                <a:cubicBezTo>
                  <a:pt x="2345953" y="244417"/>
                  <a:pt x="2171937" y="308785"/>
                  <a:pt x="2340428" y="252622"/>
                </a:cubicBezTo>
                <a:lnTo>
                  <a:pt x="2373086" y="241737"/>
                </a:lnTo>
                <a:cubicBezTo>
                  <a:pt x="2425649" y="189172"/>
                  <a:pt x="2358859" y="253118"/>
                  <a:pt x="2427514" y="198194"/>
                </a:cubicBezTo>
                <a:cubicBezTo>
                  <a:pt x="2481379" y="155102"/>
                  <a:pt x="2414476" y="200346"/>
                  <a:pt x="2471057" y="143765"/>
                </a:cubicBezTo>
                <a:cubicBezTo>
                  <a:pt x="2513905" y="100917"/>
                  <a:pt x="2493167" y="143314"/>
                  <a:pt x="2525486" y="100222"/>
                </a:cubicBezTo>
                <a:cubicBezTo>
                  <a:pt x="2541185" y="79289"/>
                  <a:pt x="2560753" y="59731"/>
                  <a:pt x="2569028" y="34908"/>
                </a:cubicBezTo>
                <a:cubicBezTo>
                  <a:pt x="2572657" y="24022"/>
                  <a:pt x="2588028" y="10365"/>
                  <a:pt x="2579914" y="2251"/>
                </a:cubicBezTo>
                <a:cubicBezTo>
                  <a:pt x="2571800" y="-5863"/>
                  <a:pt x="2558389" y="10354"/>
                  <a:pt x="2547257" y="13137"/>
                </a:cubicBezTo>
                <a:cubicBezTo>
                  <a:pt x="2529307" y="17624"/>
                  <a:pt x="2510678" y="19154"/>
                  <a:pt x="2492828" y="24022"/>
                </a:cubicBezTo>
                <a:cubicBezTo>
                  <a:pt x="2470688" y="30060"/>
                  <a:pt x="2405250" y="51360"/>
                  <a:pt x="2427514" y="45794"/>
                </a:cubicBezTo>
                <a:cubicBezTo>
                  <a:pt x="2499438" y="27813"/>
                  <a:pt x="2456211" y="36764"/>
                  <a:pt x="2558143" y="24022"/>
                </a:cubicBezTo>
                <a:cubicBezTo>
                  <a:pt x="2569029" y="20394"/>
                  <a:pt x="2580146" y="8875"/>
                  <a:pt x="2590800" y="13137"/>
                </a:cubicBezTo>
                <a:cubicBezTo>
                  <a:pt x="2628038" y="28033"/>
                  <a:pt x="2608725" y="57334"/>
                  <a:pt x="2601686" y="78451"/>
                </a:cubicBezTo>
                <a:cubicBezTo>
                  <a:pt x="2598057" y="111108"/>
                  <a:pt x="2590800" y="209280"/>
                  <a:pt x="2590800" y="176422"/>
                </a:cubicBezTo>
                <a:cubicBezTo>
                  <a:pt x="2590800" y="125493"/>
                  <a:pt x="2601686" y="74951"/>
                  <a:pt x="2601686" y="24022"/>
                </a:cubicBezTo>
              </a:path>
            </a:pathLst>
          </a:custGeom>
          <a:noFill/>
          <a:ln w="730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flipH="1">
            <a:off x="5381294" y="2512349"/>
            <a:ext cx="2160520" cy="535651"/>
          </a:xfrm>
          <a:custGeom>
            <a:avLst/>
            <a:gdLst>
              <a:gd name="connsiteX0" fmla="*/ 0 w 2612990"/>
              <a:gd name="connsiteY0" fmla="*/ 78451 h 535651"/>
              <a:gd name="connsiteX1" fmla="*/ 54428 w 2612990"/>
              <a:gd name="connsiteY1" fmla="*/ 154651 h 535651"/>
              <a:gd name="connsiteX2" fmla="*/ 76200 w 2612990"/>
              <a:gd name="connsiteY2" fmla="*/ 176422 h 535651"/>
              <a:gd name="connsiteX3" fmla="*/ 217714 w 2612990"/>
              <a:gd name="connsiteY3" fmla="*/ 274394 h 535651"/>
              <a:gd name="connsiteX4" fmla="*/ 261257 w 2612990"/>
              <a:gd name="connsiteY4" fmla="*/ 296165 h 535651"/>
              <a:gd name="connsiteX5" fmla="*/ 337457 w 2612990"/>
              <a:gd name="connsiteY5" fmla="*/ 307051 h 535651"/>
              <a:gd name="connsiteX6" fmla="*/ 391886 w 2612990"/>
              <a:gd name="connsiteY6" fmla="*/ 339708 h 535651"/>
              <a:gd name="connsiteX7" fmla="*/ 457200 w 2612990"/>
              <a:gd name="connsiteY7" fmla="*/ 361479 h 535651"/>
              <a:gd name="connsiteX8" fmla="*/ 511628 w 2612990"/>
              <a:gd name="connsiteY8" fmla="*/ 383251 h 535651"/>
              <a:gd name="connsiteX9" fmla="*/ 587828 w 2612990"/>
              <a:gd name="connsiteY9" fmla="*/ 405022 h 535651"/>
              <a:gd name="connsiteX10" fmla="*/ 729343 w 2612990"/>
              <a:gd name="connsiteY10" fmla="*/ 437679 h 535651"/>
              <a:gd name="connsiteX11" fmla="*/ 849086 w 2612990"/>
              <a:gd name="connsiteY11" fmla="*/ 470337 h 535651"/>
              <a:gd name="connsiteX12" fmla="*/ 903514 w 2612990"/>
              <a:gd name="connsiteY12" fmla="*/ 492108 h 535651"/>
              <a:gd name="connsiteX13" fmla="*/ 1001486 w 2612990"/>
              <a:gd name="connsiteY13" fmla="*/ 513879 h 535651"/>
              <a:gd name="connsiteX14" fmla="*/ 1262743 w 2612990"/>
              <a:gd name="connsiteY14" fmla="*/ 535651 h 535651"/>
              <a:gd name="connsiteX15" fmla="*/ 1589314 w 2612990"/>
              <a:gd name="connsiteY15" fmla="*/ 524765 h 535651"/>
              <a:gd name="connsiteX16" fmla="*/ 1665514 w 2612990"/>
              <a:gd name="connsiteY16" fmla="*/ 492108 h 535651"/>
              <a:gd name="connsiteX17" fmla="*/ 1774371 w 2612990"/>
              <a:gd name="connsiteY17" fmla="*/ 470337 h 535651"/>
              <a:gd name="connsiteX18" fmla="*/ 1861457 w 2612990"/>
              <a:gd name="connsiteY18" fmla="*/ 448565 h 535651"/>
              <a:gd name="connsiteX19" fmla="*/ 1981200 w 2612990"/>
              <a:gd name="connsiteY19" fmla="*/ 415908 h 535651"/>
              <a:gd name="connsiteX20" fmla="*/ 2013857 w 2612990"/>
              <a:gd name="connsiteY20" fmla="*/ 394137 h 535651"/>
              <a:gd name="connsiteX21" fmla="*/ 2079171 w 2612990"/>
              <a:gd name="connsiteY21" fmla="*/ 372365 h 535651"/>
              <a:gd name="connsiteX22" fmla="*/ 2111828 w 2612990"/>
              <a:gd name="connsiteY22" fmla="*/ 350594 h 535651"/>
              <a:gd name="connsiteX23" fmla="*/ 2177143 w 2612990"/>
              <a:gd name="connsiteY23" fmla="*/ 328822 h 535651"/>
              <a:gd name="connsiteX24" fmla="*/ 2242457 w 2612990"/>
              <a:gd name="connsiteY24" fmla="*/ 296165 h 535651"/>
              <a:gd name="connsiteX25" fmla="*/ 2340428 w 2612990"/>
              <a:gd name="connsiteY25" fmla="*/ 252622 h 535651"/>
              <a:gd name="connsiteX26" fmla="*/ 2373086 w 2612990"/>
              <a:gd name="connsiteY26" fmla="*/ 241737 h 535651"/>
              <a:gd name="connsiteX27" fmla="*/ 2427514 w 2612990"/>
              <a:gd name="connsiteY27" fmla="*/ 198194 h 535651"/>
              <a:gd name="connsiteX28" fmla="*/ 2471057 w 2612990"/>
              <a:gd name="connsiteY28" fmla="*/ 143765 h 535651"/>
              <a:gd name="connsiteX29" fmla="*/ 2525486 w 2612990"/>
              <a:gd name="connsiteY29" fmla="*/ 100222 h 535651"/>
              <a:gd name="connsiteX30" fmla="*/ 2569028 w 2612990"/>
              <a:gd name="connsiteY30" fmla="*/ 34908 h 535651"/>
              <a:gd name="connsiteX31" fmla="*/ 2579914 w 2612990"/>
              <a:gd name="connsiteY31" fmla="*/ 2251 h 535651"/>
              <a:gd name="connsiteX32" fmla="*/ 2547257 w 2612990"/>
              <a:gd name="connsiteY32" fmla="*/ 13137 h 535651"/>
              <a:gd name="connsiteX33" fmla="*/ 2492828 w 2612990"/>
              <a:gd name="connsiteY33" fmla="*/ 24022 h 535651"/>
              <a:gd name="connsiteX34" fmla="*/ 2427514 w 2612990"/>
              <a:gd name="connsiteY34" fmla="*/ 45794 h 535651"/>
              <a:gd name="connsiteX35" fmla="*/ 2558143 w 2612990"/>
              <a:gd name="connsiteY35" fmla="*/ 24022 h 535651"/>
              <a:gd name="connsiteX36" fmla="*/ 2590800 w 2612990"/>
              <a:gd name="connsiteY36" fmla="*/ 13137 h 535651"/>
              <a:gd name="connsiteX37" fmla="*/ 2601686 w 2612990"/>
              <a:gd name="connsiteY37" fmla="*/ 78451 h 535651"/>
              <a:gd name="connsiteX38" fmla="*/ 2590800 w 2612990"/>
              <a:gd name="connsiteY38" fmla="*/ 176422 h 535651"/>
              <a:gd name="connsiteX39" fmla="*/ 2601686 w 2612990"/>
              <a:gd name="connsiteY39" fmla="*/ 24022 h 53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612990" h="535651">
                <a:moveTo>
                  <a:pt x="0" y="78451"/>
                </a:moveTo>
                <a:cubicBezTo>
                  <a:pt x="18143" y="103851"/>
                  <a:pt x="35264" y="130012"/>
                  <a:pt x="54428" y="154651"/>
                </a:cubicBezTo>
                <a:cubicBezTo>
                  <a:pt x="60729" y="162752"/>
                  <a:pt x="67924" y="170353"/>
                  <a:pt x="76200" y="176422"/>
                </a:cubicBezTo>
                <a:cubicBezTo>
                  <a:pt x="122466" y="210350"/>
                  <a:pt x="166398" y="248737"/>
                  <a:pt x="217714" y="274394"/>
                </a:cubicBezTo>
                <a:cubicBezTo>
                  <a:pt x="232228" y="281651"/>
                  <a:pt x="245601" y="291895"/>
                  <a:pt x="261257" y="296165"/>
                </a:cubicBezTo>
                <a:cubicBezTo>
                  <a:pt x="286011" y="302916"/>
                  <a:pt x="312057" y="303422"/>
                  <a:pt x="337457" y="307051"/>
                </a:cubicBezTo>
                <a:cubicBezTo>
                  <a:pt x="355600" y="317937"/>
                  <a:pt x="372624" y="330953"/>
                  <a:pt x="391886" y="339708"/>
                </a:cubicBezTo>
                <a:cubicBezTo>
                  <a:pt x="412778" y="349204"/>
                  <a:pt x="435893" y="352956"/>
                  <a:pt x="457200" y="361479"/>
                </a:cubicBezTo>
                <a:cubicBezTo>
                  <a:pt x="475343" y="368736"/>
                  <a:pt x="493090" y="377072"/>
                  <a:pt x="511628" y="383251"/>
                </a:cubicBezTo>
                <a:cubicBezTo>
                  <a:pt x="536689" y="391605"/>
                  <a:pt x="562304" y="398215"/>
                  <a:pt x="587828" y="405022"/>
                </a:cubicBezTo>
                <a:cubicBezTo>
                  <a:pt x="666619" y="426033"/>
                  <a:pt x="661801" y="424172"/>
                  <a:pt x="729343" y="437679"/>
                </a:cubicBezTo>
                <a:cubicBezTo>
                  <a:pt x="866660" y="492608"/>
                  <a:pt x="694017" y="428046"/>
                  <a:pt x="849086" y="470337"/>
                </a:cubicBezTo>
                <a:cubicBezTo>
                  <a:pt x="867938" y="475478"/>
                  <a:pt x="885218" y="485247"/>
                  <a:pt x="903514" y="492108"/>
                </a:cubicBezTo>
                <a:cubicBezTo>
                  <a:pt x="939335" y="505541"/>
                  <a:pt x="959044" y="509635"/>
                  <a:pt x="1001486" y="513879"/>
                </a:cubicBezTo>
                <a:cubicBezTo>
                  <a:pt x="1088440" y="522574"/>
                  <a:pt x="1262743" y="535651"/>
                  <a:pt x="1262743" y="535651"/>
                </a:cubicBezTo>
                <a:cubicBezTo>
                  <a:pt x="1371600" y="532022"/>
                  <a:pt x="1480596" y="531354"/>
                  <a:pt x="1589314" y="524765"/>
                </a:cubicBezTo>
                <a:cubicBezTo>
                  <a:pt x="1615363" y="523186"/>
                  <a:pt x="1642824" y="498591"/>
                  <a:pt x="1665514" y="492108"/>
                </a:cubicBezTo>
                <a:cubicBezTo>
                  <a:pt x="1701095" y="481942"/>
                  <a:pt x="1738472" y="479312"/>
                  <a:pt x="1774371" y="470337"/>
                </a:cubicBezTo>
                <a:lnTo>
                  <a:pt x="1861457" y="448565"/>
                </a:lnTo>
                <a:cubicBezTo>
                  <a:pt x="1892729" y="441348"/>
                  <a:pt x="1954967" y="433396"/>
                  <a:pt x="1981200" y="415908"/>
                </a:cubicBezTo>
                <a:cubicBezTo>
                  <a:pt x="1992086" y="408651"/>
                  <a:pt x="2001902" y="399450"/>
                  <a:pt x="2013857" y="394137"/>
                </a:cubicBezTo>
                <a:cubicBezTo>
                  <a:pt x="2034828" y="384816"/>
                  <a:pt x="2060076" y="385095"/>
                  <a:pt x="2079171" y="372365"/>
                </a:cubicBezTo>
                <a:cubicBezTo>
                  <a:pt x="2090057" y="365108"/>
                  <a:pt x="2099873" y="355907"/>
                  <a:pt x="2111828" y="350594"/>
                </a:cubicBezTo>
                <a:cubicBezTo>
                  <a:pt x="2132799" y="341273"/>
                  <a:pt x="2158048" y="341552"/>
                  <a:pt x="2177143" y="328822"/>
                </a:cubicBezTo>
                <a:cubicBezTo>
                  <a:pt x="2270733" y="266430"/>
                  <a:pt x="2152320" y="341233"/>
                  <a:pt x="2242457" y="296165"/>
                </a:cubicBezTo>
                <a:cubicBezTo>
                  <a:pt x="2345953" y="244417"/>
                  <a:pt x="2171937" y="308785"/>
                  <a:pt x="2340428" y="252622"/>
                </a:cubicBezTo>
                <a:lnTo>
                  <a:pt x="2373086" y="241737"/>
                </a:lnTo>
                <a:cubicBezTo>
                  <a:pt x="2425649" y="189172"/>
                  <a:pt x="2358859" y="253118"/>
                  <a:pt x="2427514" y="198194"/>
                </a:cubicBezTo>
                <a:cubicBezTo>
                  <a:pt x="2481379" y="155102"/>
                  <a:pt x="2414476" y="200346"/>
                  <a:pt x="2471057" y="143765"/>
                </a:cubicBezTo>
                <a:cubicBezTo>
                  <a:pt x="2513905" y="100917"/>
                  <a:pt x="2493167" y="143314"/>
                  <a:pt x="2525486" y="100222"/>
                </a:cubicBezTo>
                <a:cubicBezTo>
                  <a:pt x="2541185" y="79289"/>
                  <a:pt x="2560753" y="59731"/>
                  <a:pt x="2569028" y="34908"/>
                </a:cubicBezTo>
                <a:cubicBezTo>
                  <a:pt x="2572657" y="24022"/>
                  <a:pt x="2588028" y="10365"/>
                  <a:pt x="2579914" y="2251"/>
                </a:cubicBezTo>
                <a:cubicBezTo>
                  <a:pt x="2571800" y="-5863"/>
                  <a:pt x="2558389" y="10354"/>
                  <a:pt x="2547257" y="13137"/>
                </a:cubicBezTo>
                <a:cubicBezTo>
                  <a:pt x="2529307" y="17624"/>
                  <a:pt x="2510678" y="19154"/>
                  <a:pt x="2492828" y="24022"/>
                </a:cubicBezTo>
                <a:cubicBezTo>
                  <a:pt x="2470688" y="30060"/>
                  <a:pt x="2405250" y="51360"/>
                  <a:pt x="2427514" y="45794"/>
                </a:cubicBezTo>
                <a:cubicBezTo>
                  <a:pt x="2499438" y="27813"/>
                  <a:pt x="2456211" y="36764"/>
                  <a:pt x="2558143" y="24022"/>
                </a:cubicBezTo>
                <a:cubicBezTo>
                  <a:pt x="2569029" y="20394"/>
                  <a:pt x="2580146" y="8875"/>
                  <a:pt x="2590800" y="13137"/>
                </a:cubicBezTo>
                <a:cubicBezTo>
                  <a:pt x="2628038" y="28033"/>
                  <a:pt x="2608725" y="57334"/>
                  <a:pt x="2601686" y="78451"/>
                </a:cubicBezTo>
                <a:cubicBezTo>
                  <a:pt x="2598057" y="111108"/>
                  <a:pt x="2590800" y="209280"/>
                  <a:pt x="2590800" y="176422"/>
                </a:cubicBezTo>
                <a:cubicBezTo>
                  <a:pt x="2590800" y="125493"/>
                  <a:pt x="2601686" y="74951"/>
                  <a:pt x="2601686" y="24022"/>
                </a:cubicBezTo>
              </a:path>
            </a:pathLst>
          </a:custGeom>
          <a:noFill/>
          <a:ln w="730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398682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Vertex 	       Standard            Intercept</a:t>
            </a:r>
            <a:endParaRPr lang="en-US" sz="4000" dirty="0"/>
          </a:p>
        </p:txBody>
      </p:sp>
      <p:sp>
        <p:nvSpPr>
          <p:cNvPr id="19" name="Freeform 18"/>
          <p:cNvSpPr/>
          <p:nvPr/>
        </p:nvSpPr>
        <p:spPr>
          <a:xfrm>
            <a:off x="5181600" y="4660391"/>
            <a:ext cx="2242457" cy="535651"/>
          </a:xfrm>
          <a:custGeom>
            <a:avLst/>
            <a:gdLst>
              <a:gd name="connsiteX0" fmla="*/ 0 w 2612990"/>
              <a:gd name="connsiteY0" fmla="*/ 78451 h 535651"/>
              <a:gd name="connsiteX1" fmla="*/ 54428 w 2612990"/>
              <a:gd name="connsiteY1" fmla="*/ 154651 h 535651"/>
              <a:gd name="connsiteX2" fmla="*/ 76200 w 2612990"/>
              <a:gd name="connsiteY2" fmla="*/ 176422 h 535651"/>
              <a:gd name="connsiteX3" fmla="*/ 217714 w 2612990"/>
              <a:gd name="connsiteY3" fmla="*/ 274394 h 535651"/>
              <a:gd name="connsiteX4" fmla="*/ 261257 w 2612990"/>
              <a:gd name="connsiteY4" fmla="*/ 296165 h 535651"/>
              <a:gd name="connsiteX5" fmla="*/ 337457 w 2612990"/>
              <a:gd name="connsiteY5" fmla="*/ 307051 h 535651"/>
              <a:gd name="connsiteX6" fmla="*/ 391886 w 2612990"/>
              <a:gd name="connsiteY6" fmla="*/ 339708 h 535651"/>
              <a:gd name="connsiteX7" fmla="*/ 457200 w 2612990"/>
              <a:gd name="connsiteY7" fmla="*/ 361479 h 535651"/>
              <a:gd name="connsiteX8" fmla="*/ 511628 w 2612990"/>
              <a:gd name="connsiteY8" fmla="*/ 383251 h 535651"/>
              <a:gd name="connsiteX9" fmla="*/ 587828 w 2612990"/>
              <a:gd name="connsiteY9" fmla="*/ 405022 h 535651"/>
              <a:gd name="connsiteX10" fmla="*/ 729343 w 2612990"/>
              <a:gd name="connsiteY10" fmla="*/ 437679 h 535651"/>
              <a:gd name="connsiteX11" fmla="*/ 849086 w 2612990"/>
              <a:gd name="connsiteY11" fmla="*/ 470337 h 535651"/>
              <a:gd name="connsiteX12" fmla="*/ 903514 w 2612990"/>
              <a:gd name="connsiteY12" fmla="*/ 492108 h 535651"/>
              <a:gd name="connsiteX13" fmla="*/ 1001486 w 2612990"/>
              <a:gd name="connsiteY13" fmla="*/ 513879 h 535651"/>
              <a:gd name="connsiteX14" fmla="*/ 1262743 w 2612990"/>
              <a:gd name="connsiteY14" fmla="*/ 535651 h 535651"/>
              <a:gd name="connsiteX15" fmla="*/ 1589314 w 2612990"/>
              <a:gd name="connsiteY15" fmla="*/ 524765 h 535651"/>
              <a:gd name="connsiteX16" fmla="*/ 1665514 w 2612990"/>
              <a:gd name="connsiteY16" fmla="*/ 492108 h 535651"/>
              <a:gd name="connsiteX17" fmla="*/ 1774371 w 2612990"/>
              <a:gd name="connsiteY17" fmla="*/ 470337 h 535651"/>
              <a:gd name="connsiteX18" fmla="*/ 1861457 w 2612990"/>
              <a:gd name="connsiteY18" fmla="*/ 448565 h 535651"/>
              <a:gd name="connsiteX19" fmla="*/ 1981200 w 2612990"/>
              <a:gd name="connsiteY19" fmla="*/ 415908 h 535651"/>
              <a:gd name="connsiteX20" fmla="*/ 2013857 w 2612990"/>
              <a:gd name="connsiteY20" fmla="*/ 394137 h 535651"/>
              <a:gd name="connsiteX21" fmla="*/ 2079171 w 2612990"/>
              <a:gd name="connsiteY21" fmla="*/ 372365 h 535651"/>
              <a:gd name="connsiteX22" fmla="*/ 2111828 w 2612990"/>
              <a:gd name="connsiteY22" fmla="*/ 350594 h 535651"/>
              <a:gd name="connsiteX23" fmla="*/ 2177143 w 2612990"/>
              <a:gd name="connsiteY23" fmla="*/ 328822 h 535651"/>
              <a:gd name="connsiteX24" fmla="*/ 2242457 w 2612990"/>
              <a:gd name="connsiteY24" fmla="*/ 296165 h 535651"/>
              <a:gd name="connsiteX25" fmla="*/ 2340428 w 2612990"/>
              <a:gd name="connsiteY25" fmla="*/ 252622 h 535651"/>
              <a:gd name="connsiteX26" fmla="*/ 2373086 w 2612990"/>
              <a:gd name="connsiteY26" fmla="*/ 241737 h 535651"/>
              <a:gd name="connsiteX27" fmla="*/ 2427514 w 2612990"/>
              <a:gd name="connsiteY27" fmla="*/ 198194 h 535651"/>
              <a:gd name="connsiteX28" fmla="*/ 2471057 w 2612990"/>
              <a:gd name="connsiteY28" fmla="*/ 143765 h 535651"/>
              <a:gd name="connsiteX29" fmla="*/ 2525486 w 2612990"/>
              <a:gd name="connsiteY29" fmla="*/ 100222 h 535651"/>
              <a:gd name="connsiteX30" fmla="*/ 2569028 w 2612990"/>
              <a:gd name="connsiteY30" fmla="*/ 34908 h 535651"/>
              <a:gd name="connsiteX31" fmla="*/ 2579914 w 2612990"/>
              <a:gd name="connsiteY31" fmla="*/ 2251 h 535651"/>
              <a:gd name="connsiteX32" fmla="*/ 2547257 w 2612990"/>
              <a:gd name="connsiteY32" fmla="*/ 13137 h 535651"/>
              <a:gd name="connsiteX33" fmla="*/ 2492828 w 2612990"/>
              <a:gd name="connsiteY33" fmla="*/ 24022 h 535651"/>
              <a:gd name="connsiteX34" fmla="*/ 2427514 w 2612990"/>
              <a:gd name="connsiteY34" fmla="*/ 45794 h 535651"/>
              <a:gd name="connsiteX35" fmla="*/ 2558143 w 2612990"/>
              <a:gd name="connsiteY35" fmla="*/ 24022 h 535651"/>
              <a:gd name="connsiteX36" fmla="*/ 2590800 w 2612990"/>
              <a:gd name="connsiteY36" fmla="*/ 13137 h 535651"/>
              <a:gd name="connsiteX37" fmla="*/ 2601686 w 2612990"/>
              <a:gd name="connsiteY37" fmla="*/ 78451 h 535651"/>
              <a:gd name="connsiteX38" fmla="*/ 2590800 w 2612990"/>
              <a:gd name="connsiteY38" fmla="*/ 176422 h 535651"/>
              <a:gd name="connsiteX39" fmla="*/ 2601686 w 2612990"/>
              <a:gd name="connsiteY39" fmla="*/ 24022 h 53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612990" h="535651">
                <a:moveTo>
                  <a:pt x="0" y="78451"/>
                </a:moveTo>
                <a:cubicBezTo>
                  <a:pt x="18143" y="103851"/>
                  <a:pt x="35264" y="130012"/>
                  <a:pt x="54428" y="154651"/>
                </a:cubicBezTo>
                <a:cubicBezTo>
                  <a:pt x="60729" y="162752"/>
                  <a:pt x="67924" y="170353"/>
                  <a:pt x="76200" y="176422"/>
                </a:cubicBezTo>
                <a:cubicBezTo>
                  <a:pt x="122466" y="210350"/>
                  <a:pt x="166398" y="248737"/>
                  <a:pt x="217714" y="274394"/>
                </a:cubicBezTo>
                <a:cubicBezTo>
                  <a:pt x="232228" y="281651"/>
                  <a:pt x="245601" y="291895"/>
                  <a:pt x="261257" y="296165"/>
                </a:cubicBezTo>
                <a:cubicBezTo>
                  <a:pt x="286011" y="302916"/>
                  <a:pt x="312057" y="303422"/>
                  <a:pt x="337457" y="307051"/>
                </a:cubicBezTo>
                <a:cubicBezTo>
                  <a:pt x="355600" y="317937"/>
                  <a:pt x="372624" y="330953"/>
                  <a:pt x="391886" y="339708"/>
                </a:cubicBezTo>
                <a:cubicBezTo>
                  <a:pt x="412778" y="349204"/>
                  <a:pt x="435893" y="352956"/>
                  <a:pt x="457200" y="361479"/>
                </a:cubicBezTo>
                <a:cubicBezTo>
                  <a:pt x="475343" y="368736"/>
                  <a:pt x="493090" y="377072"/>
                  <a:pt x="511628" y="383251"/>
                </a:cubicBezTo>
                <a:cubicBezTo>
                  <a:pt x="536689" y="391605"/>
                  <a:pt x="562304" y="398215"/>
                  <a:pt x="587828" y="405022"/>
                </a:cubicBezTo>
                <a:cubicBezTo>
                  <a:pt x="666619" y="426033"/>
                  <a:pt x="661801" y="424172"/>
                  <a:pt x="729343" y="437679"/>
                </a:cubicBezTo>
                <a:cubicBezTo>
                  <a:pt x="866660" y="492608"/>
                  <a:pt x="694017" y="428046"/>
                  <a:pt x="849086" y="470337"/>
                </a:cubicBezTo>
                <a:cubicBezTo>
                  <a:pt x="867938" y="475478"/>
                  <a:pt x="885218" y="485247"/>
                  <a:pt x="903514" y="492108"/>
                </a:cubicBezTo>
                <a:cubicBezTo>
                  <a:pt x="939335" y="505541"/>
                  <a:pt x="959044" y="509635"/>
                  <a:pt x="1001486" y="513879"/>
                </a:cubicBezTo>
                <a:cubicBezTo>
                  <a:pt x="1088440" y="522574"/>
                  <a:pt x="1262743" y="535651"/>
                  <a:pt x="1262743" y="535651"/>
                </a:cubicBezTo>
                <a:cubicBezTo>
                  <a:pt x="1371600" y="532022"/>
                  <a:pt x="1480596" y="531354"/>
                  <a:pt x="1589314" y="524765"/>
                </a:cubicBezTo>
                <a:cubicBezTo>
                  <a:pt x="1615363" y="523186"/>
                  <a:pt x="1642824" y="498591"/>
                  <a:pt x="1665514" y="492108"/>
                </a:cubicBezTo>
                <a:cubicBezTo>
                  <a:pt x="1701095" y="481942"/>
                  <a:pt x="1738472" y="479312"/>
                  <a:pt x="1774371" y="470337"/>
                </a:cubicBezTo>
                <a:lnTo>
                  <a:pt x="1861457" y="448565"/>
                </a:lnTo>
                <a:cubicBezTo>
                  <a:pt x="1892729" y="441348"/>
                  <a:pt x="1954967" y="433396"/>
                  <a:pt x="1981200" y="415908"/>
                </a:cubicBezTo>
                <a:cubicBezTo>
                  <a:pt x="1992086" y="408651"/>
                  <a:pt x="2001902" y="399450"/>
                  <a:pt x="2013857" y="394137"/>
                </a:cubicBezTo>
                <a:cubicBezTo>
                  <a:pt x="2034828" y="384816"/>
                  <a:pt x="2060076" y="385095"/>
                  <a:pt x="2079171" y="372365"/>
                </a:cubicBezTo>
                <a:cubicBezTo>
                  <a:pt x="2090057" y="365108"/>
                  <a:pt x="2099873" y="355907"/>
                  <a:pt x="2111828" y="350594"/>
                </a:cubicBezTo>
                <a:cubicBezTo>
                  <a:pt x="2132799" y="341273"/>
                  <a:pt x="2158048" y="341552"/>
                  <a:pt x="2177143" y="328822"/>
                </a:cubicBezTo>
                <a:cubicBezTo>
                  <a:pt x="2270733" y="266430"/>
                  <a:pt x="2152320" y="341233"/>
                  <a:pt x="2242457" y="296165"/>
                </a:cubicBezTo>
                <a:cubicBezTo>
                  <a:pt x="2345953" y="244417"/>
                  <a:pt x="2171937" y="308785"/>
                  <a:pt x="2340428" y="252622"/>
                </a:cubicBezTo>
                <a:lnTo>
                  <a:pt x="2373086" y="241737"/>
                </a:lnTo>
                <a:cubicBezTo>
                  <a:pt x="2425649" y="189172"/>
                  <a:pt x="2358859" y="253118"/>
                  <a:pt x="2427514" y="198194"/>
                </a:cubicBezTo>
                <a:cubicBezTo>
                  <a:pt x="2481379" y="155102"/>
                  <a:pt x="2414476" y="200346"/>
                  <a:pt x="2471057" y="143765"/>
                </a:cubicBezTo>
                <a:cubicBezTo>
                  <a:pt x="2513905" y="100917"/>
                  <a:pt x="2493167" y="143314"/>
                  <a:pt x="2525486" y="100222"/>
                </a:cubicBezTo>
                <a:cubicBezTo>
                  <a:pt x="2541185" y="79289"/>
                  <a:pt x="2560753" y="59731"/>
                  <a:pt x="2569028" y="34908"/>
                </a:cubicBezTo>
                <a:cubicBezTo>
                  <a:pt x="2572657" y="24022"/>
                  <a:pt x="2588028" y="10365"/>
                  <a:pt x="2579914" y="2251"/>
                </a:cubicBezTo>
                <a:cubicBezTo>
                  <a:pt x="2571800" y="-5863"/>
                  <a:pt x="2558389" y="10354"/>
                  <a:pt x="2547257" y="13137"/>
                </a:cubicBezTo>
                <a:cubicBezTo>
                  <a:pt x="2529307" y="17624"/>
                  <a:pt x="2510678" y="19154"/>
                  <a:pt x="2492828" y="24022"/>
                </a:cubicBezTo>
                <a:cubicBezTo>
                  <a:pt x="2470688" y="30060"/>
                  <a:pt x="2405250" y="51360"/>
                  <a:pt x="2427514" y="45794"/>
                </a:cubicBezTo>
                <a:cubicBezTo>
                  <a:pt x="2499438" y="27813"/>
                  <a:pt x="2456211" y="36764"/>
                  <a:pt x="2558143" y="24022"/>
                </a:cubicBezTo>
                <a:cubicBezTo>
                  <a:pt x="2569029" y="20394"/>
                  <a:pt x="2580146" y="8875"/>
                  <a:pt x="2590800" y="13137"/>
                </a:cubicBezTo>
                <a:cubicBezTo>
                  <a:pt x="2628038" y="28033"/>
                  <a:pt x="2608725" y="57334"/>
                  <a:pt x="2601686" y="78451"/>
                </a:cubicBezTo>
                <a:cubicBezTo>
                  <a:pt x="2598057" y="111108"/>
                  <a:pt x="2590800" y="209280"/>
                  <a:pt x="2590800" y="176422"/>
                </a:cubicBezTo>
                <a:cubicBezTo>
                  <a:pt x="2590800" y="125493"/>
                  <a:pt x="2601686" y="74951"/>
                  <a:pt x="2601686" y="24022"/>
                </a:cubicBezTo>
              </a:path>
            </a:pathLst>
          </a:custGeom>
          <a:noFill/>
          <a:ln w="730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15000" y="5331207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Factor!</a:t>
            </a:r>
            <a:endParaRPr lang="en-US" sz="3600" dirty="0"/>
          </a:p>
        </p:txBody>
      </p:sp>
      <p:sp>
        <p:nvSpPr>
          <p:cNvPr id="21" name="Freeform 20"/>
          <p:cNvSpPr/>
          <p:nvPr/>
        </p:nvSpPr>
        <p:spPr>
          <a:xfrm flipH="1">
            <a:off x="1752600" y="4689830"/>
            <a:ext cx="2160520" cy="535651"/>
          </a:xfrm>
          <a:custGeom>
            <a:avLst/>
            <a:gdLst>
              <a:gd name="connsiteX0" fmla="*/ 0 w 2612990"/>
              <a:gd name="connsiteY0" fmla="*/ 78451 h 535651"/>
              <a:gd name="connsiteX1" fmla="*/ 54428 w 2612990"/>
              <a:gd name="connsiteY1" fmla="*/ 154651 h 535651"/>
              <a:gd name="connsiteX2" fmla="*/ 76200 w 2612990"/>
              <a:gd name="connsiteY2" fmla="*/ 176422 h 535651"/>
              <a:gd name="connsiteX3" fmla="*/ 217714 w 2612990"/>
              <a:gd name="connsiteY3" fmla="*/ 274394 h 535651"/>
              <a:gd name="connsiteX4" fmla="*/ 261257 w 2612990"/>
              <a:gd name="connsiteY4" fmla="*/ 296165 h 535651"/>
              <a:gd name="connsiteX5" fmla="*/ 337457 w 2612990"/>
              <a:gd name="connsiteY5" fmla="*/ 307051 h 535651"/>
              <a:gd name="connsiteX6" fmla="*/ 391886 w 2612990"/>
              <a:gd name="connsiteY6" fmla="*/ 339708 h 535651"/>
              <a:gd name="connsiteX7" fmla="*/ 457200 w 2612990"/>
              <a:gd name="connsiteY7" fmla="*/ 361479 h 535651"/>
              <a:gd name="connsiteX8" fmla="*/ 511628 w 2612990"/>
              <a:gd name="connsiteY8" fmla="*/ 383251 h 535651"/>
              <a:gd name="connsiteX9" fmla="*/ 587828 w 2612990"/>
              <a:gd name="connsiteY9" fmla="*/ 405022 h 535651"/>
              <a:gd name="connsiteX10" fmla="*/ 729343 w 2612990"/>
              <a:gd name="connsiteY10" fmla="*/ 437679 h 535651"/>
              <a:gd name="connsiteX11" fmla="*/ 849086 w 2612990"/>
              <a:gd name="connsiteY11" fmla="*/ 470337 h 535651"/>
              <a:gd name="connsiteX12" fmla="*/ 903514 w 2612990"/>
              <a:gd name="connsiteY12" fmla="*/ 492108 h 535651"/>
              <a:gd name="connsiteX13" fmla="*/ 1001486 w 2612990"/>
              <a:gd name="connsiteY13" fmla="*/ 513879 h 535651"/>
              <a:gd name="connsiteX14" fmla="*/ 1262743 w 2612990"/>
              <a:gd name="connsiteY14" fmla="*/ 535651 h 535651"/>
              <a:gd name="connsiteX15" fmla="*/ 1589314 w 2612990"/>
              <a:gd name="connsiteY15" fmla="*/ 524765 h 535651"/>
              <a:gd name="connsiteX16" fmla="*/ 1665514 w 2612990"/>
              <a:gd name="connsiteY16" fmla="*/ 492108 h 535651"/>
              <a:gd name="connsiteX17" fmla="*/ 1774371 w 2612990"/>
              <a:gd name="connsiteY17" fmla="*/ 470337 h 535651"/>
              <a:gd name="connsiteX18" fmla="*/ 1861457 w 2612990"/>
              <a:gd name="connsiteY18" fmla="*/ 448565 h 535651"/>
              <a:gd name="connsiteX19" fmla="*/ 1981200 w 2612990"/>
              <a:gd name="connsiteY19" fmla="*/ 415908 h 535651"/>
              <a:gd name="connsiteX20" fmla="*/ 2013857 w 2612990"/>
              <a:gd name="connsiteY20" fmla="*/ 394137 h 535651"/>
              <a:gd name="connsiteX21" fmla="*/ 2079171 w 2612990"/>
              <a:gd name="connsiteY21" fmla="*/ 372365 h 535651"/>
              <a:gd name="connsiteX22" fmla="*/ 2111828 w 2612990"/>
              <a:gd name="connsiteY22" fmla="*/ 350594 h 535651"/>
              <a:gd name="connsiteX23" fmla="*/ 2177143 w 2612990"/>
              <a:gd name="connsiteY23" fmla="*/ 328822 h 535651"/>
              <a:gd name="connsiteX24" fmla="*/ 2242457 w 2612990"/>
              <a:gd name="connsiteY24" fmla="*/ 296165 h 535651"/>
              <a:gd name="connsiteX25" fmla="*/ 2340428 w 2612990"/>
              <a:gd name="connsiteY25" fmla="*/ 252622 h 535651"/>
              <a:gd name="connsiteX26" fmla="*/ 2373086 w 2612990"/>
              <a:gd name="connsiteY26" fmla="*/ 241737 h 535651"/>
              <a:gd name="connsiteX27" fmla="*/ 2427514 w 2612990"/>
              <a:gd name="connsiteY27" fmla="*/ 198194 h 535651"/>
              <a:gd name="connsiteX28" fmla="*/ 2471057 w 2612990"/>
              <a:gd name="connsiteY28" fmla="*/ 143765 h 535651"/>
              <a:gd name="connsiteX29" fmla="*/ 2525486 w 2612990"/>
              <a:gd name="connsiteY29" fmla="*/ 100222 h 535651"/>
              <a:gd name="connsiteX30" fmla="*/ 2569028 w 2612990"/>
              <a:gd name="connsiteY30" fmla="*/ 34908 h 535651"/>
              <a:gd name="connsiteX31" fmla="*/ 2579914 w 2612990"/>
              <a:gd name="connsiteY31" fmla="*/ 2251 h 535651"/>
              <a:gd name="connsiteX32" fmla="*/ 2547257 w 2612990"/>
              <a:gd name="connsiteY32" fmla="*/ 13137 h 535651"/>
              <a:gd name="connsiteX33" fmla="*/ 2492828 w 2612990"/>
              <a:gd name="connsiteY33" fmla="*/ 24022 h 535651"/>
              <a:gd name="connsiteX34" fmla="*/ 2427514 w 2612990"/>
              <a:gd name="connsiteY34" fmla="*/ 45794 h 535651"/>
              <a:gd name="connsiteX35" fmla="*/ 2558143 w 2612990"/>
              <a:gd name="connsiteY35" fmla="*/ 24022 h 535651"/>
              <a:gd name="connsiteX36" fmla="*/ 2590800 w 2612990"/>
              <a:gd name="connsiteY36" fmla="*/ 13137 h 535651"/>
              <a:gd name="connsiteX37" fmla="*/ 2601686 w 2612990"/>
              <a:gd name="connsiteY37" fmla="*/ 78451 h 535651"/>
              <a:gd name="connsiteX38" fmla="*/ 2590800 w 2612990"/>
              <a:gd name="connsiteY38" fmla="*/ 176422 h 535651"/>
              <a:gd name="connsiteX39" fmla="*/ 2601686 w 2612990"/>
              <a:gd name="connsiteY39" fmla="*/ 24022 h 53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612990" h="535651">
                <a:moveTo>
                  <a:pt x="0" y="78451"/>
                </a:moveTo>
                <a:cubicBezTo>
                  <a:pt x="18143" y="103851"/>
                  <a:pt x="35264" y="130012"/>
                  <a:pt x="54428" y="154651"/>
                </a:cubicBezTo>
                <a:cubicBezTo>
                  <a:pt x="60729" y="162752"/>
                  <a:pt x="67924" y="170353"/>
                  <a:pt x="76200" y="176422"/>
                </a:cubicBezTo>
                <a:cubicBezTo>
                  <a:pt x="122466" y="210350"/>
                  <a:pt x="166398" y="248737"/>
                  <a:pt x="217714" y="274394"/>
                </a:cubicBezTo>
                <a:cubicBezTo>
                  <a:pt x="232228" y="281651"/>
                  <a:pt x="245601" y="291895"/>
                  <a:pt x="261257" y="296165"/>
                </a:cubicBezTo>
                <a:cubicBezTo>
                  <a:pt x="286011" y="302916"/>
                  <a:pt x="312057" y="303422"/>
                  <a:pt x="337457" y="307051"/>
                </a:cubicBezTo>
                <a:cubicBezTo>
                  <a:pt x="355600" y="317937"/>
                  <a:pt x="372624" y="330953"/>
                  <a:pt x="391886" y="339708"/>
                </a:cubicBezTo>
                <a:cubicBezTo>
                  <a:pt x="412778" y="349204"/>
                  <a:pt x="435893" y="352956"/>
                  <a:pt x="457200" y="361479"/>
                </a:cubicBezTo>
                <a:cubicBezTo>
                  <a:pt x="475343" y="368736"/>
                  <a:pt x="493090" y="377072"/>
                  <a:pt x="511628" y="383251"/>
                </a:cubicBezTo>
                <a:cubicBezTo>
                  <a:pt x="536689" y="391605"/>
                  <a:pt x="562304" y="398215"/>
                  <a:pt x="587828" y="405022"/>
                </a:cubicBezTo>
                <a:cubicBezTo>
                  <a:pt x="666619" y="426033"/>
                  <a:pt x="661801" y="424172"/>
                  <a:pt x="729343" y="437679"/>
                </a:cubicBezTo>
                <a:cubicBezTo>
                  <a:pt x="866660" y="492608"/>
                  <a:pt x="694017" y="428046"/>
                  <a:pt x="849086" y="470337"/>
                </a:cubicBezTo>
                <a:cubicBezTo>
                  <a:pt x="867938" y="475478"/>
                  <a:pt x="885218" y="485247"/>
                  <a:pt x="903514" y="492108"/>
                </a:cubicBezTo>
                <a:cubicBezTo>
                  <a:pt x="939335" y="505541"/>
                  <a:pt x="959044" y="509635"/>
                  <a:pt x="1001486" y="513879"/>
                </a:cubicBezTo>
                <a:cubicBezTo>
                  <a:pt x="1088440" y="522574"/>
                  <a:pt x="1262743" y="535651"/>
                  <a:pt x="1262743" y="535651"/>
                </a:cubicBezTo>
                <a:cubicBezTo>
                  <a:pt x="1371600" y="532022"/>
                  <a:pt x="1480596" y="531354"/>
                  <a:pt x="1589314" y="524765"/>
                </a:cubicBezTo>
                <a:cubicBezTo>
                  <a:pt x="1615363" y="523186"/>
                  <a:pt x="1642824" y="498591"/>
                  <a:pt x="1665514" y="492108"/>
                </a:cubicBezTo>
                <a:cubicBezTo>
                  <a:pt x="1701095" y="481942"/>
                  <a:pt x="1738472" y="479312"/>
                  <a:pt x="1774371" y="470337"/>
                </a:cubicBezTo>
                <a:lnTo>
                  <a:pt x="1861457" y="448565"/>
                </a:lnTo>
                <a:cubicBezTo>
                  <a:pt x="1892729" y="441348"/>
                  <a:pt x="1954967" y="433396"/>
                  <a:pt x="1981200" y="415908"/>
                </a:cubicBezTo>
                <a:cubicBezTo>
                  <a:pt x="1992086" y="408651"/>
                  <a:pt x="2001902" y="399450"/>
                  <a:pt x="2013857" y="394137"/>
                </a:cubicBezTo>
                <a:cubicBezTo>
                  <a:pt x="2034828" y="384816"/>
                  <a:pt x="2060076" y="385095"/>
                  <a:pt x="2079171" y="372365"/>
                </a:cubicBezTo>
                <a:cubicBezTo>
                  <a:pt x="2090057" y="365108"/>
                  <a:pt x="2099873" y="355907"/>
                  <a:pt x="2111828" y="350594"/>
                </a:cubicBezTo>
                <a:cubicBezTo>
                  <a:pt x="2132799" y="341273"/>
                  <a:pt x="2158048" y="341552"/>
                  <a:pt x="2177143" y="328822"/>
                </a:cubicBezTo>
                <a:cubicBezTo>
                  <a:pt x="2270733" y="266430"/>
                  <a:pt x="2152320" y="341233"/>
                  <a:pt x="2242457" y="296165"/>
                </a:cubicBezTo>
                <a:cubicBezTo>
                  <a:pt x="2345953" y="244417"/>
                  <a:pt x="2171937" y="308785"/>
                  <a:pt x="2340428" y="252622"/>
                </a:cubicBezTo>
                <a:lnTo>
                  <a:pt x="2373086" y="241737"/>
                </a:lnTo>
                <a:cubicBezTo>
                  <a:pt x="2425649" y="189172"/>
                  <a:pt x="2358859" y="253118"/>
                  <a:pt x="2427514" y="198194"/>
                </a:cubicBezTo>
                <a:cubicBezTo>
                  <a:pt x="2481379" y="155102"/>
                  <a:pt x="2414476" y="200346"/>
                  <a:pt x="2471057" y="143765"/>
                </a:cubicBezTo>
                <a:cubicBezTo>
                  <a:pt x="2513905" y="100917"/>
                  <a:pt x="2493167" y="143314"/>
                  <a:pt x="2525486" y="100222"/>
                </a:cubicBezTo>
                <a:cubicBezTo>
                  <a:pt x="2541185" y="79289"/>
                  <a:pt x="2560753" y="59731"/>
                  <a:pt x="2569028" y="34908"/>
                </a:cubicBezTo>
                <a:cubicBezTo>
                  <a:pt x="2572657" y="24022"/>
                  <a:pt x="2588028" y="10365"/>
                  <a:pt x="2579914" y="2251"/>
                </a:cubicBezTo>
                <a:cubicBezTo>
                  <a:pt x="2571800" y="-5863"/>
                  <a:pt x="2558389" y="10354"/>
                  <a:pt x="2547257" y="13137"/>
                </a:cubicBezTo>
                <a:cubicBezTo>
                  <a:pt x="2529307" y="17624"/>
                  <a:pt x="2510678" y="19154"/>
                  <a:pt x="2492828" y="24022"/>
                </a:cubicBezTo>
                <a:cubicBezTo>
                  <a:pt x="2470688" y="30060"/>
                  <a:pt x="2405250" y="51360"/>
                  <a:pt x="2427514" y="45794"/>
                </a:cubicBezTo>
                <a:cubicBezTo>
                  <a:pt x="2499438" y="27813"/>
                  <a:pt x="2456211" y="36764"/>
                  <a:pt x="2558143" y="24022"/>
                </a:cubicBezTo>
                <a:cubicBezTo>
                  <a:pt x="2569029" y="20394"/>
                  <a:pt x="2580146" y="8875"/>
                  <a:pt x="2590800" y="13137"/>
                </a:cubicBezTo>
                <a:cubicBezTo>
                  <a:pt x="2628038" y="28033"/>
                  <a:pt x="2608725" y="57334"/>
                  <a:pt x="2601686" y="78451"/>
                </a:cubicBezTo>
                <a:cubicBezTo>
                  <a:pt x="2598057" y="111108"/>
                  <a:pt x="2590800" y="209280"/>
                  <a:pt x="2590800" y="176422"/>
                </a:cubicBezTo>
                <a:cubicBezTo>
                  <a:pt x="2590800" y="125493"/>
                  <a:pt x="2601686" y="74951"/>
                  <a:pt x="2601686" y="24022"/>
                </a:cubicBezTo>
              </a:path>
            </a:pathLst>
          </a:custGeom>
          <a:noFill/>
          <a:ln w="730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91343" y="5331207"/>
            <a:ext cx="277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Complete the square!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035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057400"/>
                <a:ext cx="8458200" cy="1013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1. Take half the middle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4000" dirty="0" smtClean="0"/>
                  <a:t>) term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4000" dirty="0" smtClean="0"/>
                  <a:t> </a:t>
                </a:r>
                <a:endParaRPr lang="en-US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57400"/>
                <a:ext cx="8458200" cy="1013547"/>
              </a:xfrm>
              <a:prstGeom prst="rect">
                <a:avLst/>
              </a:prstGeom>
              <a:blipFill rotWithShape="0">
                <a:blip r:embed="rId2"/>
                <a:stretch>
                  <a:fillRect l="-2522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2751081"/>
                <a:ext cx="8458200" cy="1135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2. Square that value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)</a:t>
                </a:r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51081"/>
                <a:ext cx="8458200" cy="1135119"/>
              </a:xfrm>
              <a:prstGeom prst="rect">
                <a:avLst/>
              </a:prstGeom>
              <a:blipFill rotWithShape="0">
                <a:blip r:embed="rId3"/>
                <a:stretch>
                  <a:fillRect l="-2522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3513081"/>
                <a:ext cx="8458200" cy="1135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3. Add it to the expression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)</a:t>
                </a:r>
                <a:endParaRPr lang="en-US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13081"/>
                <a:ext cx="8458200" cy="1135119"/>
              </a:xfrm>
              <a:prstGeom prst="rect">
                <a:avLst/>
              </a:prstGeom>
              <a:blipFill rotWithShape="0">
                <a:blip r:embed="rId4"/>
                <a:stretch>
                  <a:fillRect l="-2522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0" y="447371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3.5.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0" y="4800600"/>
                <a:ext cx="8915400" cy="1135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4. Subtract it from the </a:t>
                </a:r>
                <a:r>
                  <a:rPr lang="en-US" sz="4000" dirty="0"/>
                  <a:t>expression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)</a:t>
                </a:r>
                <a:endParaRPr lang="en-US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00600"/>
                <a:ext cx="8915400" cy="1135119"/>
              </a:xfrm>
              <a:prstGeom prst="rect">
                <a:avLst/>
              </a:prstGeom>
              <a:blipFill rotWithShape="0">
                <a:blip r:embed="rId5"/>
                <a:stretch>
                  <a:fillRect l="-2392" r="-2187" b="-9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0" y="1447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0.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447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  <a:r>
              <a:rPr lang="en-US" sz="4000" dirty="0" smtClean="0"/>
              <a:t>. Factor out the leading coefficient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47371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3.5. Distribute 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34200" y="4808481"/>
                <a:ext cx="2286000" cy="113511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)</a:t>
                </a:r>
                <a:endParaRPr lang="en-US" sz="4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808481"/>
                <a:ext cx="2286000" cy="1135119"/>
              </a:xfrm>
              <a:prstGeom prst="rect">
                <a:avLst/>
              </a:prstGeom>
              <a:blipFill rotWithShape="0">
                <a:blip r:embed="rId6"/>
                <a:stretch>
                  <a:fillRect l="-9600" r="-6133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0" y="5638800"/>
                <a:ext cx="8458200" cy="1135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5. Factor the perfect square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4000" dirty="0"/>
                          <m:t>(</m:t>
                        </m:r>
                        <m:r>
                          <m:rPr>
                            <m:nor/>
                          </m:rPr>
                          <a:rPr lang="en-US" sz="4000" dirty="0"/>
                          <m:t>x</m:t>
                        </m:r>
                        <m:r>
                          <m:rPr>
                            <m:nor/>
                          </m:rPr>
                          <a:rPr lang="en-US" sz="4000" b="0" i="0" dirty="0" smtClean="0"/>
                          <m:t>+</m:t>
                        </m:r>
                        <m:d>
                          <m:d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4000" dirty="0"/>
                          <m:t>)</m:t>
                        </m:r>
                      </m:e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38800"/>
                <a:ext cx="8458200" cy="1135119"/>
              </a:xfrm>
              <a:prstGeom prst="rect">
                <a:avLst/>
              </a:prstGeom>
              <a:blipFill rotWithShape="0">
                <a:blip r:embed="rId7"/>
                <a:stretch>
                  <a:fillRect l="-2522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058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268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Polynomial Functions!</vt:lpstr>
      <vt:lpstr>Symbolic Definition</vt:lpstr>
      <vt:lpstr>Labeling Polynomial Functions</vt:lpstr>
      <vt:lpstr>PowerPoint Presentation</vt:lpstr>
      <vt:lpstr>Vertex (Transformation) Form</vt:lpstr>
      <vt:lpstr>Standard Form</vt:lpstr>
      <vt:lpstr>Intercept (Factored) Form</vt:lpstr>
      <vt:lpstr>Translate between the Forms</vt:lpstr>
      <vt:lpstr>Completing the Square</vt:lpstr>
    </vt:vector>
  </TitlesOfParts>
  <Company>MCVSD51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lastname, Admin</dc:creator>
  <cp:lastModifiedBy>Cooper, David J</cp:lastModifiedBy>
  <cp:revision>53</cp:revision>
  <dcterms:created xsi:type="dcterms:W3CDTF">2007-10-22T20:12:58Z</dcterms:created>
  <dcterms:modified xsi:type="dcterms:W3CDTF">2017-10-05T19:28:29Z</dcterms:modified>
</cp:coreProperties>
</file>